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sldIdLst>
    <p:sldId id="256" r:id="rId2"/>
    <p:sldId id="291" r:id="rId3"/>
    <p:sldId id="292" r:id="rId4"/>
    <p:sldId id="269" r:id="rId5"/>
    <p:sldId id="289" r:id="rId6"/>
    <p:sldId id="290" r:id="rId7"/>
    <p:sldId id="260" r:id="rId8"/>
    <p:sldId id="262" r:id="rId9"/>
    <p:sldId id="263" r:id="rId10"/>
    <p:sldId id="264" r:id="rId11"/>
    <p:sldId id="265" r:id="rId12"/>
    <p:sldId id="267" r:id="rId13"/>
    <p:sldId id="266" r:id="rId14"/>
    <p:sldId id="268" r:id="rId15"/>
    <p:sldId id="261" r:id="rId16"/>
    <p:sldId id="258" r:id="rId17"/>
    <p:sldId id="257" r:id="rId18"/>
    <p:sldId id="259" r:id="rId19"/>
    <p:sldId id="270" r:id="rId20"/>
    <p:sldId id="273" r:id="rId21"/>
    <p:sldId id="274" r:id="rId22"/>
    <p:sldId id="275" r:id="rId23"/>
    <p:sldId id="276" r:id="rId24"/>
    <p:sldId id="277" r:id="rId25"/>
    <p:sldId id="271" r:id="rId26"/>
    <p:sldId id="272" r:id="rId27"/>
    <p:sldId id="278" r:id="rId28"/>
    <p:sldId id="279" r:id="rId29"/>
    <p:sldId id="280" r:id="rId30"/>
    <p:sldId id="281" r:id="rId31"/>
    <p:sldId id="282" r:id="rId32"/>
    <p:sldId id="283" r:id="rId33"/>
    <p:sldId id="284" r:id="rId34"/>
    <p:sldId id="285" r:id="rId35"/>
    <p:sldId id="286" r:id="rId36"/>
    <p:sldId id="287" r:id="rId37"/>
    <p:sldId id="288" r:id="rId3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4273" autoAdjust="0"/>
  </p:normalViewPr>
  <p:slideViewPr>
    <p:cSldViewPr snapToGrid="0" snapToObjects="1">
      <p:cViewPr>
        <p:scale>
          <a:sx n="76" d="100"/>
          <a:sy n="76" d="100"/>
        </p:scale>
        <p:origin x="-2736" y="-101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interSettings" Target="printerSettings/printerSettings1.bin"/><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4F63A00-C2A7-CB4D-B605-BA2B6F67E707}" type="datetimeFigureOut">
              <a:rPr lang="en-US" smtClean="0"/>
              <a:t>27/07/15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065CC39-57C5-A54F-A5CC-7FE0828B0332}" type="slidenum">
              <a:rPr lang="en-US" smtClean="0"/>
              <a:t>‹#›</a:t>
            </a:fld>
            <a:endParaRPr lang="en-US"/>
          </a:p>
        </p:txBody>
      </p:sp>
    </p:spTree>
    <p:extLst>
      <p:ext uri="{BB962C8B-B14F-4D97-AF65-F5344CB8AC3E}">
        <p14:creationId xmlns:p14="http://schemas.microsoft.com/office/powerpoint/2010/main" val="45501778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This is an example where there really should be a word for that.</a:t>
            </a:r>
            <a:endParaRPr lang="en-AU" dirty="0">
              <a:latin typeface="+mn-lt"/>
            </a:endParaRPr>
          </a:p>
          <a:p>
            <a:r>
              <a:rPr lang="en-US" dirty="0">
                <a:latin typeface="+mn-lt"/>
              </a:rPr>
              <a:t>This is a lexical gap, a concept that we will revisit again later.</a:t>
            </a:r>
            <a:endParaRPr lang="en-AU" dirty="0">
              <a:latin typeface="+mn-lt"/>
            </a:endParaRPr>
          </a:p>
          <a:p>
            <a:r>
              <a:rPr lang="en-US" dirty="0">
                <a:latin typeface="+mn-lt"/>
              </a:rPr>
              <a:t>FYI - The expression originates from The </a:t>
            </a:r>
            <a:r>
              <a:rPr lang="en-US" dirty="0" err="1">
                <a:latin typeface="+mn-lt"/>
              </a:rPr>
              <a:t>Ren</a:t>
            </a:r>
            <a:r>
              <a:rPr lang="en-US" dirty="0">
                <a:latin typeface="+mn-lt"/>
              </a:rPr>
              <a:t> and </a:t>
            </a:r>
            <a:r>
              <a:rPr lang="en-US" dirty="0" err="1">
                <a:latin typeface="+mn-lt"/>
              </a:rPr>
              <a:t>Stimpy</a:t>
            </a:r>
            <a:r>
              <a:rPr lang="en-US" dirty="0">
                <a:latin typeface="+mn-lt"/>
              </a:rPr>
              <a:t> Show 1991 episode: </a:t>
            </a:r>
            <a:endParaRPr lang="en-AU" dirty="0">
              <a:latin typeface="+mn-lt"/>
            </a:endParaRPr>
          </a:p>
          <a:p>
            <a:r>
              <a:rPr lang="en-US" dirty="0">
                <a:latin typeface="+mn-lt"/>
              </a:rPr>
              <a:t>( Gordon </a:t>
            </a:r>
            <a:r>
              <a:rPr lang="en-US" dirty="0" err="1">
                <a:latin typeface="+mn-lt"/>
              </a:rPr>
              <a:t>Haff</a:t>
            </a:r>
            <a:r>
              <a:rPr lang="en-US" dirty="0">
                <a:latin typeface="+mn-lt"/>
              </a:rPr>
              <a:t> )</a:t>
            </a:r>
            <a:endParaRPr lang="en-AU" dirty="0">
              <a:latin typeface="+mn-lt"/>
            </a:endParaRPr>
          </a:p>
          <a:p>
            <a:r>
              <a:rPr lang="en-US" dirty="0">
                <a:latin typeface="+mn-lt"/>
              </a:rPr>
              <a:t> </a:t>
            </a:r>
            <a:endParaRPr lang="en-AU" dirty="0">
              <a:latin typeface="+mn-lt"/>
            </a:endParaRPr>
          </a:p>
          <a:p>
            <a:r>
              <a:rPr lang="en-US" b="1" u="sng" dirty="0">
                <a:latin typeface="+mn-lt"/>
              </a:rPr>
              <a:t>Aside: Yak Shaving</a:t>
            </a:r>
            <a:endParaRPr lang="en-AU" dirty="0">
              <a:latin typeface="+mn-lt"/>
            </a:endParaRPr>
          </a:p>
          <a:p>
            <a:r>
              <a:rPr lang="en-US" dirty="0">
                <a:latin typeface="+mn-lt"/>
              </a:rPr>
              <a:t>A Christmas-like Holiday where participants hang diapers instead of stockings, stuff rubber boots with coleslaw, and watch for the </a:t>
            </a:r>
            <a:r>
              <a:rPr lang="en-US" u="sng" dirty="0">
                <a:latin typeface="+mn-lt"/>
              </a:rPr>
              <a:t>shaven yak</a:t>
            </a:r>
            <a:r>
              <a:rPr lang="en-US" dirty="0">
                <a:latin typeface="+mn-lt"/>
              </a:rPr>
              <a:t> to float by in his enchanted canoe. </a:t>
            </a:r>
            <a:endParaRPr lang="en-AU" dirty="0">
              <a:latin typeface="+mn-lt"/>
            </a:endParaRPr>
          </a:p>
          <a:p>
            <a:r>
              <a:rPr lang="en-US" dirty="0">
                <a:latin typeface="+mn-lt"/>
              </a:rPr>
              <a:t> </a:t>
            </a:r>
            <a:endParaRPr lang="en-AU" dirty="0">
              <a:latin typeface="+mn-lt"/>
            </a:endParaRPr>
          </a:p>
          <a:p>
            <a:r>
              <a:rPr lang="en-US" dirty="0" smtClean="0">
                <a:latin typeface="+mn-lt"/>
              </a:rPr>
              <a:t>https://</a:t>
            </a:r>
            <a:r>
              <a:rPr lang="en-US" dirty="0" err="1" smtClean="0">
                <a:latin typeface="+mn-lt"/>
              </a:rPr>
              <a:t>en.wiktionary.org</a:t>
            </a:r>
            <a:r>
              <a:rPr lang="en-US" dirty="0" smtClean="0">
                <a:latin typeface="+mn-lt"/>
              </a:rPr>
              <a:t>/wiki/</a:t>
            </a:r>
            <a:r>
              <a:rPr lang="en-US" dirty="0" err="1" smtClean="0">
                <a:latin typeface="+mn-lt"/>
              </a:rPr>
              <a:t>yak_shaving</a:t>
            </a:r>
            <a:endParaRPr lang="en-US" dirty="0" smtClean="0">
              <a:latin typeface="+mn-lt"/>
            </a:endParaRPr>
          </a:p>
          <a:p>
            <a:endParaRPr lang="en-US" dirty="0" smtClean="0">
              <a:latin typeface="+mn-lt"/>
            </a:endParaRPr>
          </a:p>
          <a:p>
            <a:r>
              <a:rPr lang="en-US" dirty="0" smtClean="0">
                <a:latin typeface="+mn-lt"/>
              </a:rPr>
              <a:t>Etymology[edit]</a:t>
            </a:r>
          </a:p>
          <a:p>
            <a:r>
              <a:rPr lang="en-US" dirty="0" smtClean="0">
                <a:latin typeface="+mn-lt"/>
              </a:rPr>
              <a:t>Coined by Carlin </a:t>
            </a:r>
            <a:r>
              <a:rPr lang="en-US" dirty="0" err="1" smtClean="0">
                <a:latin typeface="+mn-lt"/>
              </a:rPr>
              <a:t>Vieri</a:t>
            </a:r>
            <a:r>
              <a:rPr lang="en-US" dirty="0" smtClean="0">
                <a:latin typeface="+mn-lt"/>
              </a:rPr>
              <a:t> in his time at the MIT AI Lab (1993-8)[1] after viewing[2] a 1991 episode of The </a:t>
            </a:r>
            <a:r>
              <a:rPr lang="en-US" dirty="0" err="1" smtClean="0">
                <a:latin typeface="+mn-lt"/>
              </a:rPr>
              <a:t>Ren</a:t>
            </a:r>
            <a:r>
              <a:rPr lang="en-US" dirty="0" smtClean="0">
                <a:latin typeface="+mn-lt"/>
              </a:rPr>
              <a:t> and </a:t>
            </a:r>
            <a:r>
              <a:rPr lang="en-US" dirty="0" err="1" smtClean="0">
                <a:latin typeface="+mn-lt"/>
              </a:rPr>
              <a:t>Stimpy</a:t>
            </a:r>
            <a:r>
              <a:rPr lang="en-US" dirty="0" smtClean="0">
                <a:latin typeface="+mn-lt"/>
              </a:rPr>
              <a:t> Show featuring "Yak Shaving Day," a Christmas-like Holiday where participants hang diapers instead of stockings, stuff rubber boots with </a:t>
            </a:r>
            <a:r>
              <a:rPr lang="en-US" dirty="0" err="1" smtClean="0">
                <a:latin typeface="+mn-lt"/>
              </a:rPr>
              <a:t>cole</a:t>
            </a:r>
            <a:r>
              <a:rPr lang="en-US" dirty="0" smtClean="0">
                <a:latin typeface="+mn-lt"/>
              </a:rPr>
              <a:t> slaw, and watch for the shaven yak to float by in his enchanted canoe.</a:t>
            </a:r>
            <a:endParaRPr lang="en-AU" dirty="0">
              <a:latin typeface="+mn-lt"/>
            </a:endParaRPr>
          </a:p>
        </p:txBody>
      </p:sp>
      <p:sp>
        <p:nvSpPr>
          <p:cNvPr id="4" name="Slide Number Placeholder 3"/>
          <p:cNvSpPr>
            <a:spLocks noGrp="1"/>
          </p:cNvSpPr>
          <p:nvPr>
            <p:ph type="sldNum" idx="10"/>
          </p:nvPr>
        </p:nvSpPr>
        <p:spPr/>
        <p:txBody>
          <a:bodyPr/>
          <a:lstStyle/>
          <a:p>
            <a:fld id="{96AFCA3A-E10A-5143-8EC5-2B8CD6B4FA05}" type="slidenum">
              <a:rPr lang="en-US" smtClean="0"/>
              <a:pPr/>
              <a:t>2</a:t>
            </a:fld>
            <a:endParaRPr lang="en-US"/>
          </a:p>
        </p:txBody>
      </p:sp>
    </p:spTree>
    <p:extLst>
      <p:ext uri="{BB962C8B-B14F-4D97-AF65-F5344CB8AC3E}">
        <p14:creationId xmlns:p14="http://schemas.microsoft.com/office/powerpoint/2010/main" val="14708720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0E26AAD-D6BB-254E-B354-CA09A570A84E}" type="slidenum">
              <a:rPr lang="en-US"/>
              <a:pPr/>
              <a:t>26</a:t>
            </a:fld>
            <a:endParaRPr lang="en-US"/>
          </a:p>
        </p:txBody>
      </p:sp>
      <p:sp>
        <p:nvSpPr>
          <p:cNvPr id="12083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208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p:cNvSpPr>
          <p:nvPr>
            <p:ph type="sldNum" sz="quarter" idx="5"/>
          </p:nvPr>
        </p:nvSpPr>
        <p:spPr>
          <a:ln/>
        </p:spPr>
        <p:txBody>
          <a:bodyPr/>
          <a:lstStyle/>
          <a:p>
            <a:fld id="{ADA1BFAF-6C96-324B-98EB-95972E38489A}" type="slidenum">
              <a:rPr lang="en-US"/>
              <a:pPr/>
              <a:t>33</a:t>
            </a:fld>
            <a:endParaRPr lang="en-US"/>
          </a:p>
        </p:txBody>
      </p:sp>
      <p:sp>
        <p:nvSpPr>
          <p:cNvPr id="4813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48131" name="Rectangle 3"/>
          <p:cNvSpPr>
            <a:spLocks noGrp="1"/>
          </p:cNvSpPr>
          <p:nvPr>
            <p:ph type="body" idx="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p:cNvSpPr>
          <p:nvPr>
            <p:ph type="sldNum" sz="quarter" idx="5"/>
          </p:nvPr>
        </p:nvSpPr>
        <p:spPr>
          <a:ln/>
        </p:spPr>
        <p:txBody>
          <a:bodyPr/>
          <a:lstStyle/>
          <a:p>
            <a:fld id="{81A80BBE-EF84-8244-B465-E6B3860E7CDE}" type="slidenum">
              <a:rPr lang="en-US"/>
              <a:pPr/>
              <a:t>34</a:t>
            </a:fld>
            <a:endParaRPr lang="en-US"/>
          </a:p>
        </p:txBody>
      </p:sp>
      <p:sp>
        <p:nvSpPr>
          <p:cNvPr id="6861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68611" name="Rectangle 3"/>
          <p:cNvSpPr>
            <a:spLocks noGrp="1"/>
          </p:cNvSpPr>
          <p:nvPr>
            <p:ph type="body" idx="1"/>
          </p:nvPr>
        </p:nvSpPr>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CAD8F4E-9440-024E-B18B-D41F1601E2DE}" type="slidenum">
              <a:rPr lang="en-US"/>
              <a:pPr/>
              <a:t>35</a:t>
            </a:fld>
            <a:endParaRPr lang="en-US"/>
          </a:p>
        </p:txBody>
      </p:sp>
      <p:sp>
        <p:nvSpPr>
          <p:cNvPr id="1265666"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26566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244E5BF-0FA0-7F41-B092-630C8D56FC95}" type="slidenum">
              <a:rPr lang="en-US"/>
              <a:pPr/>
              <a:t>36</a:t>
            </a:fld>
            <a:endParaRPr lang="en-US"/>
          </a:p>
        </p:txBody>
      </p:sp>
      <p:sp>
        <p:nvSpPr>
          <p:cNvPr id="1378306"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37830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DB1B46-C39D-4141-A57C-D6EAA86F13F8}" type="slidenum">
              <a:rPr lang="en-US"/>
              <a:pPr/>
              <a:t>37</a:t>
            </a:fld>
            <a:endParaRPr lang="en-US"/>
          </a:p>
        </p:txBody>
      </p:sp>
      <p:sp>
        <p:nvSpPr>
          <p:cNvPr id="1376258"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3762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scenario was raised by Samuel </a:t>
            </a:r>
            <a:r>
              <a:rPr lang="en-US" dirty="0" err="1" smtClean="0"/>
              <a:t>Fergason</a:t>
            </a:r>
            <a:r>
              <a:rPr lang="en-US" dirty="0" smtClean="0"/>
              <a:t>, a Lecturer at UTS </a:t>
            </a:r>
            <a:r>
              <a:rPr lang="en-US" dirty="0"/>
              <a:t>a few weeks ago </a:t>
            </a:r>
            <a:endParaRPr lang="en-AU" dirty="0"/>
          </a:p>
          <a:p>
            <a:r>
              <a:rPr lang="en-US" dirty="0"/>
              <a:t>Samuel was new to the UTS team and is helping Julia Prior in course creation and delivery</a:t>
            </a:r>
            <a:endParaRPr lang="en-AU" dirty="0"/>
          </a:p>
          <a:p>
            <a:r>
              <a:rPr lang="en-US" dirty="0"/>
              <a:t>He was telling me of challenges of teaching R programing for the Statistics courses</a:t>
            </a:r>
            <a:endParaRPr lang="en-AU" dirty="0"/>
          </a:p>
          <a:p>
            <a:r>
              <a:rPr lang="en-US" dirty="0"/>
              <a:t>I know this is a Business session but I’m from Red Hat so we have to show some code!</a:t>
            </a:r>
            <a:endParaRPr lang="en-AU" dirty="0"/>
          </a:p>
          <a:p>
            <a:r>
              <a:rPr lang="en-US" dirty="0"/>
              <a:t>Which is a yet another ideal use case for a PaaS</a:t>
            </a:r>
            <a:endParaRPr lang="en-AU" dirty="0"/>
          </a:p>
          <a:p>
            <a:r>
              <a:rPr lang="en-US" dirty="0"/>
              <a:t>&gt;&gt; Step thru Summit demo links starting at 1, 2, …</a:t>
            </a:r>
            <a:endParaRPr lang="en-AU" dirty="0"/>
          </a:p>
          <a:p>
            <a:r>
              <a:rPr lang="en-US" dirty="0"/>
              <a:t>Incidentally, this is also how I approach the challenge around determining hard benefits</a:t>
            </a:r>
            <a:endParaRPr lang="en-AU" dirty="0"/>
          </a:p>
          <a:p>
            <a:r>
              <a:rPr lang="en-US" dirty="0"/>
              <a:t>This is the very same services I can use to collaborate with clients to experiment with the model</a:t>
            </a:r>
            <a:endParaRPr lang="en-AU" dirty="0"/>
          </a:p>
          <a:p>
            <a:r>
              <a:rPr lang="en-US" dirty="0"/>
              <a:t>And indeed here is an R example for measuring the benefits and break-even-point of a shared PaaS </a:t>
            </a:r>
            <a:r>
              <a:rPr lang="en-US" dirty="0" smtClean="0"/>
              <a:t>infrastructure </a:t>
            </a:r>
            <a:r>
              <a:rPr lang="en-US" dirty="0" err="1"/>
              <a:t>vs</a:t>
            </a:r>
            <a:r>
              <a:rPr lang="en-US" dirty="0"/>
              <a:t> the traditional VM per app model</a:t>
            </a:r>
            <a:endParaRPr lang="en-AU" dirty="0"/>
          </a:p>
          <a:p>
            <a:r>
              <a:rPr lang="en-US" dirty="0"/>
              <a:t> </a:t>
            </a:r>
            <a:endParaRPr lang="en-AU" dirty="0"/>
          </a:p>
          <a:p>
            <a:pPr marL="564151" indent="-564151"/>
            <a:r>
              <a:rPr lang="en-US" b="1" dirty="0"/>
              <a:t>Segue: </a:t>
            </a:r>
            <a:r>
              <a:rPr lang="en-US" b="1" dirty="0" smtClean="0"/>
              <a:t>	</a:t>
            </a:r>
            <a:r>
              <a:rPr lang="en-AU" dirty="0" smtClean="0"/>
              <a:t>Ok, let’s go back to the Change Agent’s Journey</a:t>
            </a:r>
            <a:endParaRPr lang="en-AU" dirty="0"/>
          </a:p>
          <a:p>
            <a:r>
              <a:rPr lang="en-US" dirty="0"/>
              <a:t> </a:t>
            </a:r>
            <a:endParaRPr lang="en-AU" dirty="0"/>
          </a:p>
          <a:p>
            <a:endParaRPr lang="en-US" dirty="0"/>
          </a:p>
        </p:txBody>
      </p:sp>
      <p:sp>
        <p:nvSpPr>
          <p:cNvPr id="4" name="Slide Number Placeholder 3"/>
          <p:cNvSpPr>
            <a:spLocks noGrp="1"/>
          </p:cNvSpPr>
          <p:nvPr>
            <p:ph type="sldNum" idx="10"/>
          </p:nvPr>
        </p:nvSpPr>
        <p:spPr/>
        <p:txBody>
          <a:bodyPr/>
          <a:lstStyle/>
          <a:p>
            <a:fld id="{96AFCA3A-E10A-5143-8EC5-2B8CD6B4FA05}" type="slidenum">
              <a:rPr lang="en-US" smtClean="0"/>
              <a:pPr/>
              <a:t>3</a:t>
            </a:fld>
            <a:endParaRPr lang="en-US"/>
          </a:p>
        </p:txBody>
      </p:sp>
    </p:spTree>
    <p:extLst>
      <p:ext uri="{BB962C8B-B14F-4D97-AF65-F5344CB8AC3E}">
        <p14:creationId xmlns:p14="http://schemas.microsoft.com/office/powerpoint/2010/main" val="1789074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1D4DB94-4432-3C41-B676-D47859C65972}" type="slidenum">
              <a:rPr lang="en-US"/>
              <a:pPr/>
              <a:t>19</a:t>
            </a:fld>
            <a:endParaRPr lang="en-US"/>
          </a:p>
        </p:txBody>
      </p:sp>
      <p:sp>
        <p:nvSpPr>
          <p:cNvPr id="10240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0240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9832204-EF20-3D40-9AC5-72982E50E93A}" type="slidenum">
              <a:rPr lang="en-US"/>
              <a:pPr/>
              <a:t>20</a:t>
            </a:fld>
            <a:endParaRPr lang="en-US"/>
          </a:p>
        </p:txBody>
      </p:sp>
      <p:sp>
        <p:nvSpPr>
          <p:cNvPr id="103426"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034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55B628D-FA21-D246-AB03-2C18A8A8D3A2}" type="slidenum">
              <a:rPr lang="en-US"/>
              <a:pPr/>
              <a:t>21</a:t>
            </a:fld>
            <a:endParaRPr lang="en-US"/>
          </a:p>
        </p:txBody>
      </p:sp>
      <p:sp>
        <p:nvSpPr>
          <p:cNvPr id="10445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044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961009D-3C86-A745-B9C3-BBDA84BA516A}" type="slidenum">
              <a:rPr lang="en-US"/>
              <a:pPr/>
              <a:t>22</a:t>
            </a:fld>
            <a:endParaRPr lang="en-US"/>
          </a:p>
        </p:txBody>
      </p:sp>
      <p:sp>
        <p:nvSpPr>
          <p:cNvPr id="10547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0547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41592CE-691A-A44D-94C5-61AF3F60870A}" type="slidenum">
              <a:rPr lang="en-US"/>
              <a:pPr/>
              <a:t>23</a:t>
            </a:fld>
            <a:endParaRPr lang="en-US"/>
          </a:p>
        </p:txBody>
      </p:sp>
      <p:sp>
        <p:nvSpPr>
          <p:cNvPr id="106498"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064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2B29C81-D60A-124A-8F6A-F70F01B9BAFD}" type="slidenum">
              <a:rPr lang="en-US"/>
              <a:pPr/>
              <a:t>24</a:t>
            </a:fld>
            <a:endParaRPr lang="en-US"/>
          </a:p>
        </p:txBody>
      </p:sp>
      <p:sp>
        <p:nvSpPr>
          <p:cNvPr id="10752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0752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A0C8314-BBEE-8748-84AA-F358E0EBE5A0}" type="slidenum">
              <a:rPr lang="en-US"/>
              <a:pPr/>
              <a:t>25</a:t>
            </a:fld>
            <a:endParaRPr lang="en-US"/>
          </a:p>
        </p:txBody>
      </p:sp>
      <p:sp>
        <p:nvSpPr>
          <p:cNvPr id="11981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19811" name="Rectangle 3"/>
          <p:cNvSpPr>
            <a:spLocks noGrp="1" noChangeArrowheads="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AU"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smtClean="0"/>
              <a:t>Click to edit Master subtitle style</a:t>
            </a:r>
            <a:endParaRPr lang="en-US"/>
          </a:p>
        </p:txBody>
      </p:sp>
      <p:sp>
        <p:nvSpPr>
          <p:cNvPr id="4" name="Date Placeholder 3"/>
          <p:cNvSpPr>
            <a:spLocks noGrp="1"/>
          </p:cNvSpPr>
          <p:nvPr>
            <p:ph type="dt" sz="half" idx="10"/>
          </p:nvPr>
        </p:nvSpPr>
        <p:spPr/>
        <p:txBody>
          <a:bodyPr/>
          <a:lstStyle/>
          <a:p>
            <a:fld id="{09B3A59D-3349-C940-9327-E5287879843D}" type="datetimeFigureOut">
              <a:rPr lang="en-US" smtClean="0"/>
              <a:t>27/07/15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040D-20E7-7D4F-9B06-E6843BFF25C6}" type="slidenum">
              <a:rPr lang="en-US" smtClean="0"/>
              <a:t>‹#›</a:t>
            </a:fld>
            <a:endParaRPr lang="en-US"/>
          </a:p>
        </p:txBody>
      </p:sp>
    </p:spTree>
    <p:extLst>
      <p:ext uri="{BB962C8B-B14F-4D97-AF65-F5344CB8AC3E}">
        <p14:creationId xmlns:p14="http://schemas.microsoft.com/office/powerpoint/2010/main" val="768228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4" name="Date Placeholder 3"/>
          <p:cNvSpPr>
            <a:spLocks noGrp="1"/>
          </p:cNvSpPr>
          <p:nvPr>
            <p:ph type="dt" sz="half" idx="10"/>
          </p:nvPr>
        </p:nvSpPr>
        <p:spPr/>
        <p:txBody>
          <a:bodyPr/>
          <a:lstStyle/>
          <a:p>
            <a:fld id="{09B3A59D-3349-C940-9327-E5287879843D}" type="datetimeFigureOut">
              <a:rPr lang="en-US" smtClean="0"/>
              <a:t>27/07/15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040D-20E7-7D4F-9B06-E6843BFF25C6}" type="slidenum">
              <a:rPr lang="en-US" smtClean="0"/>
              <a:t>‹#›</a:t>
            </a:fld>
            <a:endParaRPr lang="en-US"/>
          </a:p>
        </p:txBody>
      </p:sp>
    </p:spTree>
    <p:extLst>
      <p:ext uri="{BB962C8B-B14F-4D97-AF65-F5344CB8AC3E}">
        <p14:creationId xmlns:p14="http://schemas.microsoft.com/office/powerpoint/2010/main" val="3597946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AU"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4" name="Date Placeholder 3"/>
          <p:cNvSpPr>
            <a:spLocks noGrp="1"/>
          </p:cNvSpPr>
          <p:nvPr>
            <p:ph type="dt" sz="half" idx="10"/>
          </p:nvPr>
        </p:nvSpPr>
        <p:spPr/>
        <p:txBody>
          <a:bodyPr/>
          <a:lstStyle/>
          <a:p>
            <a:fld id="{09B3A59D-3349-C940-9327-E5287879843D}" type="datetimeFigureOut">
              <a:rPr lang="en-US" smtClean="0"/>
              <a:t>27/07/15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040D-20E7-7D4F-9B06-E6843BFF25C6}" type="slidenum">
              <a:rPr lang="en-US" smtClean="0"/>
              <a:t>‹#›</a:t>
            </a:fld>
            <a:endParaRPr lang="en-US"/>
          </a:p>
        </p:txBody>
      </p:sp>
    </p:spTree>
    <p:extLst>
      <p:ext uri="{BB962C8B-B14F-4D97-AF65-F5344CB8AC3E}">
        <p14:creationId xmlns:p14="http://schemas.microsoft.com/office/powerpoint/2010/main" val="22991427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a:p>
        </p:txBody>
      </p:sp>
      <p:sp>
        <p:nvSpPr>
          <p:cNvPr id="3" name="Content Placeholder 2"/>
          <p:cNvSpPr>
            <a:spLocks noGrp="1"/>
          </p:cNvSpPr>
          <p:nvPr>
            <p:ph idx="1"/>
          </p:nvPr>
        </p:nvSpPr>
        <p:spPr/>
        <p:txBody>
          <a:body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4" name="Date Placeholder 3"/>
          <p:cNvSpPr>
            <a:spLocks noGrp="1"/>
          </p:cNvSpPr>
          <p:nvPr>
            <p:ph type="dt" sz="half" idx="10"/>
          </p:nvPr>
        </p:nvSpPr>
        <p:spPr/>
        <p:txBody>
          <a:bodyPr/>
          <a:lstStyle/>
          <a:p>
            <a:fld id="{09B3A59D-3349-C940-9327-E5287879843D}" type="datetimeFigureOut">
              <a:rPr lang="en-US" smtClean="0"/>
              <a:t>27/07/15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040D-20E7-7D4F-9B06-E6843BFF25C6}" type="slidenum">
              <a:rPr lang="en-US" smtClean="0"/>
              <a:t>‹#›</a:t>
            </a:fld>
            <a:endParaRPr lang="en-US"/>
          </a:p>
        </p:txBody>
      </p:sp>
    </p:spTree>
    <p:extLst>
      <p:ext uri="{BB962C8B-B14F-4D97-AF65-F5344CB8AC3E}">
        <p14:creationId xmlns:p14="http://schemas.microsoft.com/office/powerpoint/2010/main" val="3017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AU"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smtClean="0"/>
              <a:t>Click to edit Master text styles</a:t>
            </a:r>
          </a:p>
        </p:txBody>
      </p:sp>
      <p:sp>
        <p:nvSpPr>
          <p:cNvPr id="4" name="Date Placeholder 3"/>
          <p:cNvSpPr>
            <a:spLocks noGrp="1"/>
          </p:cNvSpPr>
          <p:nvPr>
            <p:ph type="dt" sz="half" idx="10"/>
          </p:nvPr>
        </p:nvSpPr>
        <p:spPr/>
        <p:txBody>
          <a:bodyPr/>
          <a:lstStyle/>
          <a:p>
            <a:fld id="{09B3A59D-3349-C940-9327-E5287879843D}" type="datetimeFigureOut">
              <a:rPr lang="en-US" smtClean="0"/>
              <a:t>27/07/15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040D-20E7-7D4F-9B06-E6843BFF25C6}" type="slidenum">
              <a:rPr lang="en-US" smtClean="0"/>
              <a:t>‹#›</a:t>
            </a:fld>
            <a:endParaRPr lang="en-US"/>
          </a:p>
        </p:txBody>
      </p:sp>
    </p:spTree>
    <p:extLst>
      <p:ext uri="{BB962C8B-B14F-4D97-AF65-F5344CB8AC3E}">
        <p14:creationId xmlns:p14="http://schemas.microsoft.com/office/powerpoint/2010/main" val="2328591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5" name="Date Placeholder 4"/>
          <p:cNvSpPr>
            <a:spLocks noGrp="1"/>
          </p:cNvSpPr>
          <p:nvPr>
            <p:ph type="dt" sz="half" idx="10"/>
          </p:nvPr>
        </p:nvSpPr>
        <p:spPr/>
        <p:txBody>
          <a:bodyPr/>
          <a:lstStyle/>
          <a:p>
            <a:fld id="{09B3A59D-3349-C940-9327-E5287879843D}" type="datetimeFigureOut">
              <a:rPr lang="en-US" smtClean="0"/>
              <a:t>27/07/15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40040D-20E7-7D4F-9B06-E6843BFF25C6}" type="slidenum">
              <a:rPr lang="en-US" smtClean="0"/>
              <a:t>‹#›</a:t>
            </a:fld>
            <a:endParaRPr lang="en-US"/>
          </a:p>
        </p:txBody>
      </p:sp>
    </p:spTree>
    <p:extLst>
      <p:ext uri="{BB962C8B-B14F-4D97-AF65-F5344CB8AC3E}">
        <p14:creationId xmlns:p14="http://schemas.microsoft.com/office/powerpoint/2010/main" val="4153371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AU"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7" name="Date Placeholder 6"/>
          <p:cNvSpPr>
            <a:spLocks noGrp="1"/>
          </p:cNvSpPr>
          <p:nvPr>
            <p:ph type="dt" sz="half" idx="10"/>
          </p:nvPr>
        </p:nvSpPr>
        <p:spPr/>
        <p:txBody>
          <a:bodyPr/>
          <a:lstStyle/>
          <a:p>
            <a:fld id="{09B3A59D-3349-C940-9327-E5287879843D}" type="datetimeFigureOut">
              <a:rPr lang="en-US" smtClean="0"/>
              <a:t>27/07/15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40040D-20E7-7D4F-9B06-E6843BFF25C6}" type="slidenum">
              <a:rPr lang="en-US" smtClean="0"/>
              <a:t>‹#›</a:t>
            </a:fld>
            <a:endParaRPr lang="en-US"/>
          </a:p>
        </p:txBody>
      </p:sp>
    </p:spTree>
    <p:extLst>
      <p:ext uri="{BB962C8B-B14F-4D97-AF65-F5344CB8AC3E}">
        <p14:creationId xmlns:p14="http://schemas.microsoft.com/office/powerpoint/2010/main" val="2042716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a:p>
        </p:txBody>
      </p:sp>
      <p:sp>
        <p:nvSpPr>
          <p:cNvPr id="3" name="Date Placeholder 2"/>
          <p:cNvSpPr>
            <a:spLocks noGrp="1"/>
          </p:cNvSpPr>
          <p:nvPr>
            <p:ph type="dt" sz="half" idx="10"/>
          </p:nvPr>
        </p:nvSpPr>
        <p:spPr/>
        <p:txBody>
          <a:bodyPr/>
          <a:lstStyle/>
          <a:p>
            <a:fld id="{09B3A59D-3349-C940-9327-E5287879843D}" type="datetimeFigureOut">
              <a:rPr lang="en-US" smtClean="0"/>
              <a:t>27/07/15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40040D-20E7-7D4F-9B06-E6843BFF25C6}" type="slidenum">
              <a:rPr lang="en-US" smtClean="0"/>
              <a:t>‹#›</a:t>
            </a:fld>
            <a:endParaRPr lang="en-US"/>
          </a:p>
        </p:txBody>
      </p:sp>
    </p:spTree>
    <p:extLst>
      <p:ext uri="{BB962C8B-B14F-4D97-AF65-F5344CB8AC3E}">
        <p14:creationId xmlns:p14="http://schemas.microsoft.com/office/powerpoint/2010/main" val="2464243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B3A59D-3349-C940-9327-E5287879843D}" type="datetimeFigureOut">
              <a:rPr lang="en-US" smtClean="0"/>
              <a:t>27/07/15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A40040D-20E7-7D4F-9B06-E6843BFF25C6}" type="slidenum">
              <a:rPr lang="en-US" smtClean="0"/>
              <a:t>‹#›</a:t>
            </a:fld>
            <a:endParaRPr lang="en-US"/>
          </a:p>
        </p:txBody>
      </p:sp>
    </p:spTree>
    <p:extLst>
      <p:ext uri="{BB962C8B-B14F-4D97-AF65-F5344CB8AC3E}">
        <p14:creationId xmlns:p14="http://schemas.microsoft.com/office/powerpoint/2010/main" val="16580186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AU"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smtClean="0"/>
              <a:t>Click to edit Master text styles</a:t>
            </a:r>
          </a:p>
        </p:txBody>
      </p:sp>
      <p:sp>
        <p:nvSpPr>
          <p:cNvPr id="5" name="Date Placeholder 4"/>
          <p:cNvSpPr>
            <a:spLocks noGrp="1"/>
          </p:cNvSpPr>
          <p:nvPr>
            <p:ph type="dt" sz="half" idx="10"/>
          </p:nvPr>
        </p:nvSpPr>
        <p:spPr/>
        <p:txBody>
          <a:bodyPr/>
          <a:lstStyle/>
          <a:p>
            <a:fld id="{09B3A59D-3349-C940-9327-E5287879843D}" type="datetimeFigureOut">
              <a:rPr lang="en-US" smtClean="0"/>
              <a:t>27/07/15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40040D-20E7-7D4F-9B06-E6843BFF25C6}" type="slidenum">
              <a:rPr lang="en-US" smtClean="0"/>
              <a:t>‹#›</a:t>
            </a:fld>
            <a:endParaRPr lang="en-US"/>
          </a:p>
        </p:txBody>
      </p:sp>
    </p:spTree>
    <p:extLst>
      <p:ext uri="{BB962C8B-B14F-4D97-AF65-F5344CB8AC3E}">
        <p14:creationId xmlns:p14="http://schemas.microsoft.com/office/powerpoint/2010/main" val="24671239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AU"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smtClean="0"/>
              <a:t>Click to edit Master text styles</a:t>
            </a:r>
          </a:p>
        </p:txBody>
      </p:sp>
      <p:sp>
        <p:nvSpPr>
          <p:cNvPr id="5" name="Date Placeholder 4"/>
          <p:cNvSpPr>
            <a:spLocks noGrp="1"/>
          </p:cNvSpPr>
          <p:nvPr>
            <p:ph type="dt" sz="half" idx="10"/>
          </p:nvPr>
        </p:nvSpPr>
        <p:spPr/>
        <p:txBody>
          <a:bodyPr/>
          <a:lstStyle/>
          <a:p>
            <a:fld id="{09B3A59D-3349-C940-9327-E5287879843D}" type="datetimeFigureOut">
              <a:rPr lang="en-US" smtClean="0"/>
              <a:t>27/07/15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40040D-20E7-7D4F-9B06-E6843BFF25C6}" type="slidenum">
              <a:rPr lang="en-US" smtClean="0"/>
              <a:t>‹#›</a:t>
            </a:fld>
            <a:endParaRPr lang="en-US"/>
          </a:p>
        </p:txBody>
      </p:sp>
    </p:spTree>
    <p:extLst>
      <p:ext uri="{BB962C8B-B14F-4D97-AF65-F5344CB8AC3E}">
        <p14:creationId xmlns:p14="http://schemas.microsoft.com/office/powerpoint/2010/main" val="335428445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AU"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B3A59D-3349-C940-9327-E5287879843D}" type="datetimeFigureOut">
              <a:rPr lang="en-US" smtClean="0"/>
              <a:t>27/07/15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40040D-20E7-7D4F-9B06-E6843BFF25C6}" type="slidenum">
              <a:rPr lang="en-US" smtClean="0"/>
              <a:t>‹#›</a:t>
            </a:fld>
            <a:endParaRPr lang="en-US"/>
          </a:p>
        </p:txBody>
      </p:sp>
    </p:spTree>
    <p:extLst>
      <p:ext uri="{BB962C8B-B14F-4D97-AF65-F5344CB8AC3E}">
        <p14:creationId xmlns:p14="http://schemas.microsoft.com/office/powerpoint/2010/main" val="28924466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ran.r-project.org/doc/manuals/r-release/R-exts.html" TargetMode="Externa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StefanoPicozzi/Rdrools6" TargetMode="Externa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StefanoPicozzi/weightwatcher" TargetMode="Externa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StefanoPicozzi/4CastR2"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StefanoPicozzi/4CastR2"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StefanoPicozzi/4CastR2"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StefanoPicozzi/4CastR2"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192.168.59.103" TargetMode="External"/><Relationship Id="rId3" Type="http://schemas.openxmlformats.org/officeDocument/2006/relationships/hyperlink" Target="https://github.com/StefanoPicozzi/4CastR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635375"/>
            <a:ext cx="7772400" cy="1470025"/>
          </a:xfrm>
        </p:spPr>
        <p:txBody>
          <a:bodyPr>
            <a:normAutofit/>
          </a:bodyPr>
          <a:lstStyle/>
          <a:p>
            <a:r>
              <a:rPr lang="en-US" sz="6600" b="1" dirty="0" smtClean="0"/>
              <a:t>R in an Hour</a:t>
            </a:r>
            <a:endParaRPr lang="en-US" sz="6600" b="1" dirty="0"/>
          </a:p>
        </p:txBody>
      </p:sp>
      <p:sp>
        <p:nvSpPr>
          <p:cNvPr id="3" name="Subtitle 2"/>
          <p:cNvSpPr>
            <a:spLocks noGrp="1"/>
          </p:cNvSpPr>
          <p:nvPr>
            <p:ph type="subTitle" idx="1"/>
          </p:nvPr>
        </p:nvSpPr>
        <p:spPr>
          <a:xfrm>
            <a:off x="1371600" y="5105400"/>
            <a:ext cx="6400800" cy="1752600"/>
          </a:xfrm>
        </p:spPr>
        <p:txBody>
          <a:bodyPr/>
          <a:lstStyle/>
          <a:p>
            <a:r>
              <a:rPr lang="en-US" dirty="0" smtClean="0"/>
              <a:t>Stefano Picozzi</a:t>
            </a:r>
          </a:p>
          <a:p>
            <a:r>
              <a:rPr lang="en-US" dirty="0" smtClean="0"/>
              <a:t>September 2015</a:t>
            </a:r>
            <a:endParaRPr lang="en-US" dirty="0"/>
          </a:p>
        </p:txBody>
      </p:sp>
      <p:pic>
        <p:nvPicPr>
          <p:cNvPr id="4" name="Picture 3"/>
          <p:cNvPicPr>
            <a:picLocks noChangeAspect="1"/>
          </p:cNvPicPr>
          <p:nvPr/>
        </p:nvPicPr>
        <p:blipFill>
          <a:blip r:embed="rId2"/>
          <a:stretch>
            <a:fillRect/>
          </a:stretch>
        </p:blipFill>
        <p:spPr>
          <a:xfrm>
            <a:off x="3575726" y="0"/>
            <a:ext cx="5568274" cy="3136794"/>
          </a:xfrm>
          <a:prstGeom prst="rect">
            <a:avLst/>
          </a:prstGeom>
        </p:spPr>
      </p:pic>
      <p:pic>
        <p:nvPicPr>
          <p:cNvPr id="5" name="Picture 4"/>
          <p:cNvPicPr>
            <a:picLocks noChangeAspect="1"/>
          </p:cNvPicPr>
          <p:nvPr/>
        </p:nvPicPr>
        <p:blipFill>
          <a:blip r:embed="rId3"/>
          <a:stretch>
            <a:fillRect/>
          </a:stretch>
        </p:blipFill>
        <p:spPr>
          <a:xfrm>
            <a:off x="0" y="0"/>
            <a:ext cx="2077338" cy="2991366"/>
          </a:xfrm>
          <a:prstGeom prst="rect">
            <a:avLst/>
          </a:prstGeom>
        </p:spPr>
      </p:pic>
      <p:pic>
        <p:nvPicPr>
          <p:cNvPr id="6" name="Picture 5"/>
          <p:cNvPicPr>
            <a:picLocks noChangeAspect="1"/>
          </p:cNvPicPr>
          <p:nvPr/>
        </p:nvPicPr>
        <p:blipFill>
          <a:blip r:embed="rId4"/>
          <a:stretch>
            <a:fillRect/>
          </a:stretch>
        </p:blipFill>
        <p:spPr>
          <a:xfrm>
            <a:off x="155951" y="5083712"/>
            <a:ext cx="1548367" cy="1712368"/>
          </a:xfrm>
          <a:prstGeom prst="rect">
            <a:avLst/>
          </a:prstGeom>
        </p:spPr>
      </p:pic>
    </p:spTree>
    <p:extLst>
      <p:ext uri="{BB962C8B-B14F-4D97-AF65-F5344CB8AC3E}">
        <p14:creationId xmlns:p14="http://schemas.microsoft.com/office/powerpoint/2010/main" val="54441039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805"/>
            <a:ext cx="8229600" cy="1143000"/>
          </a:xfrm>
        </p:spPr>
        <p:txBody>
          <a:bodyPr/>
          <a:lstStyle/>
          <a:p>
            <a:r>
              <a:rPr lang="en-US" dirty="0"/>
              <a:t>RStudio Server Docker </a:t>
            </a:r>
            <a:r>
              <a:rPr lang="en-US" dirty="0" smtClean="0"/>
              <a:t>Restart</a:t>
            </a:r>
            <a:endParaRPr lang="en-US" dirty="0"/>
          </a:p>
        </p:txBody>
      </p:sp>
      <p:sp>
        <p:nvSpPr>
          <p:cNvPr id="3" name="Content Placeholder 2"/>
          <p:cNvSpPr>
            <a:spLocks noGrp="1"/>
          </p:cNvSpPr>
          <p:nvPr>
            <p:ph idx="1"/>
          </p:nvPr>
        </p:nvSpPr>
        <p:spPr>
          <a:xfrm>
            <a:off x="457200" y="1467128"/>
            <a:ext cx="8229600" cy="5036407"/>
          </a:xfrm>
        </p:spPr>
        <p:txBody>
          <a:bodyPr>
            <a:normAutofit/>
          </a:bodyPr>
          <a:lstStyle/>
          <a:p>
            <a:pPr marL="0" indent="0">
              <a:buNone/>
            </a:pPr>
            <a:r>
              <a:rPr lang="en-US" sz="1800" dirty="0" smtClean="0"/>
              <a:t># Quit your RStudio session</a:t>
            </a:r>
          </a:p>
          <a:p>
            <a:pPr marL="0" indent="0">
              <a:buNone/>
            </a:pPr>
            <a:r>
              <a:rPr lang="en-US" sz="1800" dirty="0" smtClean="0"/>
              <a:t>RStudio &gt; File &gt; Quit RStudio …</a:t>
            </a:r>
          </a:p>
          <a:p>
            <a:pPr marL="0" indent="0">
              <a:buNone/>
            </a:pPr>
            <a:r>
              <a:rPr lang="en-US" sz="1800" dirty="0" smtClean="0"/>
              <a:t># Do not need to save .</a:t>
            </a:r>
            <a:r>
              <a:rPr lang="en-US" sz="1800" dirty="0" err="1" smtClean="0"/>
              <a:t>RData</a:t>
            </a:r>
            <a:r>
              <a:rPr lang="en-US" sz="1800" dirty="0" smtClean="0"/>
              <a:t> </a:t>
            </a:r>
          </a:p>
          <a:p>
            <a:pPr marL="0" indent="0">
              <a:buNone/>
            </a:pPr>
            <a:endParaRPr lang="en-US" sz="1800" dirty="0"/>
          </a:p>
          <a:p>
            <a:pPr marL="0" indent="0">
              <a:buNone/>
            </a:pPr>
            <a:r>
              <a:rPr lang="en-US" sz="1800" dirty="0" smtClean="0"/>
              <a:t># Kill the RStudio </a:t>
            </a:r>
            <a:r>
              <a:rPr lang="en-US" sz="1800" dirty="0" err="1" smtClean="0"/>
              <a:t>docker</a:t>
            </a:r>
            <a:r>
              <a:rPr lang="en-US" sz="1800" dirty="0" smtClean="0"/>
              <a:t> container</a:t>
            </a:r>
          </a:p>
          <a:p>
            <a:pPr marL="0" indent="0">
              <a:buNone/>
            </a:pPr>
            <a:r>
              <a:rPr lang="en-US" sz="1800" dirty="0" smtClean="0"/>
              <a:t>$ </a:t>
            </a:r>
            <a:r>
              <a:rPr lang="en-US" sz="1800" dirty="0" err="1" smtClean="0"/>
              <a:t>docker</a:t>
            </a:r>
            <a:r>
              <a:rPr lang="en-US" sz="1800" dirty="0" smtClean="0"/>
              <a:t> </a:t>
            </a:r>
            <a:r>
              <a:rPr lang="en-US" sz="1800" dirty="0" err="1" smtClean="0"/>
              <a:t>ps</a:t>
            </a:r>
            <a:endParaRPr lang="en-US" sz="1800" dirty="0" smtClean="0"/>
          </a:p>
          <a:p>
            <a:pPr marL="0" indent="0">
              <a:buNone/>
            </a:pPr>
            <a:endParaRPr lang="en-US" sz="1800" dirty="0"/>
          </a:p>
          <a:p>
            <a:pPr marL="0" indent="0">
              <a:buNone/>
            </a:pPr>
            <a:r>
              <a:rPr lang="en-US" sz="1800" dirty="0" smtClean="0"/>
              <a:t># Find &lt;PID&gt; of </a:t>
            </a:r>
            <a:r>
              <a:rPr lang="en-US" sz="1800" dirty="0" err="1" smtClean="0"/>
              <a:t>rstudio</a:t>
            </a:r>
            <a:endParaRPr lang="en-US" sz="1800" dirty="0" smtClean="0"/>
          </a:p>
          <a:p>
            <a:pPr marL="0" indent="0">
              <a:buNone/>
            </a:pPr>
            <a:r>
              <a:rPr lang="en-US" sz="1800" dirty="0" smtClean="0"/>
              <a:t>$ </a:t>
            </a:r>
            <a:r>
              <a:rPr lang="en-US" sz="1800" dirty="0" err="1" smtClean="0"/>
              <a:t>docker</a:t>
            </a:r>
            <a:r>
              <a:rPr lang="en-US" sz="1800" dirty="0" smtClean="0"/>
              <a:t> </a:t>
            </a:r>
            <a:r>
              <a:rPr lang="en-US" sz="1800" dirty="0" err="1" smtClean="0"/>
              <a:t>rm</a:t>
            </a:r>
            <a:r>
              <a:rPr lang="en-US" sz="1800" dirty="0" smtClean="0"/>
              <a:t> –f &lt;PID&gt;</a:t>
            </a:r>
          </a:p>
          <a:p>
            <a:pPr marL="0" indent="0">
              <a:buNone/>
            </a:pPr>
            <a:endParaRPr lang="en-US" sz="1800" dirty="0"/>
          </a:p>
          <a:p>
            <a:pPr marL="0" indent="0">
              <a:buNone/>
            </a:pPr>
            <a:r>
              <a:rPr lang="en-US" sz="1800" dirty="0" smtClean="0"/>
              <a:t># Restart the RStudio </a:t>
            </a:r>
            <a:r>
              <a:rPr lang="en-US" sz="1800" dirty="0" err="1" smtClean="0"/>
              <a:t>docker</a:t>
            </a:r>
            <a:r>
              <a:rPr lang="en-US" sz="1800" dirty="0" smtClean="0"/>
              <a:t> container</a:t>
            </a:r>
          </a:p>
          <a:p>
            <a:pPr marL="0" indent="0">
              <a:buNone/>
            </a:pPr>
            <a:r>
              <a:rPr lang="en-US" sz="1800" dirty="0" smtClean="0"/>
              <a:t>$ ./</a:t>
            </a:r>
            <a:r>
              <a:rPr lang="en-US" sz="1800" dirty="0" err="1" smtClean="0"/>
              <a:t>rstudio.sh</a:t>
            </a:r>
            <a:endParaRPr lang="en-US" sz="1800" dirty="0" smtClean="0"/>
          </a:p>
          <a:p>
            <a:pPr marL="0" indent="0">
              <a:buNone/>
            </a:pPr>
            <a:endParaRPr lang="en-US" sz="1800" dirty="0" smtClean="0"/>
          </a:p>
          <a:p>
            <a:pPr marL="0" indent="0">
              <a:buNone/>
            </a:pPr>
            <a:r>
              <a:rPr lang="en-US" sz="1800" dirty="0" smtClean="0"/>
              <a:t># Login as guest/guest and check that </a:t>
            </a:r>
            <a:r>
              <a:rPr lang="en-US" sz="1800" dirty="0" err="1" smtClean="0"/>
              <a:t>HelloWorld.R</a:t>
            </a:r>
            <a:r>
              <a:rPr lang="en-US" sz="1800" dirty="0" smtClean="0"/>
              <a:t> exists</a:t>
            </a:r>
            <a:endParaRPr lang="en-US" sz="1800" dirty="0"/>
          </a:p>
          <a:p>
            <a:pPr marL="0" indent="0">
              <a:buNone/>
            </a:pPr>
            <a:endParaRPr lang="en-US" sz="1800" dirty="0"/>
          </a:p>
        </p:txBody>
      </p:sp>
    </p:spTree>
    <p:extLst>
      <p:ext uri="{BB962C8B-B14F-4D97-AF65-F5344CB8AC3E}">
        <p14:creationId xmlns:p14="http://schemas.microsoft.com/office/powerpoint/2010/main" val="78433935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805"/>
            <a:ext cx="8229600" cy="1143000"/>
          </a:xfrm>
        </p:spPr>
        <p:txBody>
          <a:bodyPr/>
          <a:lstStyle/>
          <a:p>
            <a:r>
              <a:rPr lang="en-US" dirty="0" smtClean="0"/>
              <a:t>4CastR – Data Visualization</a:t>
            </a:r>
            <a:endParaRPr lang="en-US" dirty="0"/>
          </a:p>
        </p:txBody>
      </p:sp>
      <p:sp>
        <p:nvSpPr>
          <p:cNvPr id="3" name="Content Placeholder 2"/>
          <p:cNvSpPr>
            <a:spLocks noGrp="1"/>
          </p:cNvSpPr>
          <p:nvPr>
            <p:ph idx="1"/>
          </p:nvPr>
        </p:nvSpPr>
        <p:spPr>
          <a:xfrm>
            <a:off x="457200" y="1644196"/>
            <a:ext cx="3210253" cy="4631305"/>
          </a:xfrm>
        </p:spPr>
        <p:txBody>
          <a:bodyPr>
            <a:noAutofit/>
          </a:bodyPr>
          <a:lstStyle/>
          <a:p>
            <a:pPr marL="0" indent="0">
              <a:buNone/>
            </a:pPr>
            <a:r>
              <a:rPr lang="en-US" sz="1800" dirty="0" smtClean="0"/>
              <a:t>Launch the 4CastR2-Example.R script located in the 4CastR2 subdirectory under Examples</a:t>
            </a:r>
          </a:p>
          <a:p>
            <a:pPr marL="0" indent="0">
              <a:buNone/>
            </a:pPr>
            <a:endParaRPr lang="en-US" sz="1800" dirty="0" smtClean="0"/>
          </a:p>
          <a:p>
            <a:pPr marL="0" indent="0">
              <a:spcBef>
                <a:spcPts val="600"/>
              </a:spcBef>
              <a:buNone/>
            </a:pPr>
            <a:r>
              <a:rPr lang="en-US" sz="1800" b="1" dirty="0" smtClean="0"/>
              <a:t>References</a:t>
            </a:r>
            <a:endParaRPr lang="en-US" sz="1800" b="1" dirty="0"/>
          </a:p>
          <a:p>
            <a:pPr marL="361950" indent="-361950">
              <a:spcBef>
                <a:spcPts val="600"/>
              </a:spcBef>
              <a:buNone/>
            </a:pPr>
            <a:r>
              <a:rPr lang="en-US" sz="1400" dirty="0" smtClean="0"/>
              <a:t>R Graphics Cookbook (2013), Winston Chang, O'Reilly Media</a:t>
            </a:r>
          </a:p>
          <a:p>
            <a:pPr marL="361950" indent="-361950">
              <a:spcBef>
                <a:spcPts val="600"/>
              </a:spcBef>
              <a:buNone/>
            </a:pPr>
            <a:r>
              <a:rPr lang="en-US" sz="1400" dirty="0" smtClean="0"/>
              <a:t>Web Application Development with R Using Shiny (2013), Chris </a:t>
            </a:r>
            <a:r>
              <a:rPr lang="en-US" sz="1400" dirty="0" err="1" smtClean="0"/>
              <a:t>Beeley</a:t>
            </a:r>
            <a:r>
              <a:rPr lang="en-US" sz="1400" dirty="0" smtClean="0"/>
              <a:t>, </a:t>
            </a:r>
            <a:r>
              <a:rPr lang="en-US" sz="1400" dirty="0" err="1" smtClean="0"/>
              <a:t>Packt</a:t>
            </a:r>
            <a:r>
              <a:rPr lang="en-US" sz="1400" dirty="0" smtClean="0"/>
              <a:t> Publishing</a:t>
            </a:r>
            <a:endParaRPr lang="en-US" sz="1400" dirty="0"/>
          </a:p>
          <a:p>
            <a:pPr marL="0" indent="0">
              <a:buNone/>
            </a:pPr>
            <a:endParaRPr lang="en-US" sz="1800" dirty="0" smtClean="0"/>
          </a:p>
          <a:p>
            <a:pPr marL="0" indent="0">
              <a:buNone/>
            </a:pPr>
            <a:endParaRPr lang="en-US" sz="1800" dirty="0"/>
          </a:p>
          <a:p>
            <a:pPr marL="0" indent="0">
              <a:buNone/>
            </a:pPr>
            <a:endParaRPr lang="en-US" sz="1800" dirty="0" smtClean="0"/>
          </a:p>
          <a:p>
            <a:pPr marL="0" indent="0">
              <a:buNone/>
            </a:pPr>
            <a:endParaRPr lang="en-US" sz="1800" dirty="0"/>
          </a:p>
          <a:p>
            <a:pPr marL="0" indent="0">
              <a:buNone/>
            </a:pPr>
            <a:endParaRPr lang="en-US" sz="1800" dirty="0"/>
          </a:p>
          <a:p>
            <a:pPr marL="0" indent="0">
              <a:buNone/>
            </a:pPr>
            <a:endParaRPr lang="en-US" sz="1800" dirty="0"/>
          </a:p>
        </p:txBody>
      </p:sp>
      <p:pic>
        <p:nvPicPr>
          <p:cNvPr id="4" name="Picture 3" descr="4CastR2-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8824" y="1545658"/>
            <a:ext cx="5213804" cy="52138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6859487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805"/>
            <a:ext cx="8229600" cy="1143000"/>
          </a:xfrm>
        </p:spPr>
        <p:txBody>
          <a:bodyPr/>
          <a:lstStyle/>
          <a:p>
            <a:r>
              <a:rPr lang="en-US" dirty="0" smtClean="0"/>
              <a:t>Withings – </a:t>
            </a:r>
            <a:r>
              <a:rPr lang="en-US" dirty="0" err="1" smtClean="0"/>
              <a:t>cURL</a:t>
            </a:r>
            <a:endParaRPr lang="en-US" dirty="0"/>
          </a:p>
        </p:txBody>
      </p:sp>
      <p:sp>
        <p:nvSpPr>
          <p:cNvPr id="3" name="Content Placeholder 2"/>
          <p:cNvSpPr>
            <a:spLocks noGrp="1"/>
          </p:cNvSpPr>
          <p:nvPr>
            <p:ph idx="1"/>
          </p:nvPr>
        </p:nvSpPr>
        <p:spPr>
          <a:xfrm>
            <a:off x="457200" y="1204540"/>
            <a:ext cx="7742568" cy="3189105"/>
          </a:xfrm>
        </p:spPr>
        <p:txBody>
          <a:bodyPr>
            <a:noAutofit/>
          </a:bodyPr>
          <a:lstStyle/>
          <a:p>
            <a:pPr marL="0" indent="0">
              <a:spcBef>
                <a:spcPts val="600"/>
              </a:spcBef>
              <a:spcAft>
                <a:spcPts val="600"/>
              </a:spcAft>
              <a:buNone/>
            </a:pPr>
            <a:r>
              <a:rPr lang="en-US" sz="1800" dirty="0" smtClean="0"/>
              <a:t>Launch the </a:t>
            </a:r>
            <a:r>
              <a:rPr lang="en-US" sz="1800" dirty="0" err="1" smtClean="0"/>
              <a:t>getWithingsWeight.R</a:t>
            </a:r>
            <a:r>
              <a:rPr lang="en-US" sz="1800" dirty="0" smtClean="0"/>
              <a:t> script located in the Withings subdirectory under Examples</a:t>
            </a:r>
          </a:p>
          <a:p>
            <a:pPr marL="0" indent="0">
              <a:spcBef>
                <a:spcPts val="600"/>
              </a:spcBef>
              <a:spcAft>
                <a:spcPts val="600"/>
              </a:spcAft>
              <a:buNone/>
            </a:pPr>
            <a:r>
              <a:rPr lang="en-US" sz="1800" dirty="0" smtClean="0"/>
              <a:t>If prompted to "Use a local file …" in Console respond 1</a:t>
            </a:r>
          </a:p>
          <a:p>
            <a:pPr marL="0" indent="0">
              <a:spcBef>
                <a:spcPts val="600"/>
              </a:spcBef>
              <a:spcAft>
                <a:spcPts val="600"/>
              </a:spcAft>
              <a:buNone/>
            </a:pPr>
            <a:r>
              <a:rPr lang="en-US" sz="1800" dirty="0" smtClean="0"/>
              <a:t>Inspect response captured as </a:t>
            </a:r>
            <a:r>
              <a:rPr lang="en-US" sz="1800" dirty="0" err="1" smtClean="0"/>
              <a:t>weightDF</a:t>
            </a:r>
            <a:r>
              <a:rPr lang="en-US" sz="1800" dirty="0" smtClean="0"/>
              <a:t> data frame in Global Environment pane</a:t>
            </a:r>
          </a:p>
          <a:p>
            <a:pPr marL="0" indent="0">
              <a:spcBef>
                <a:spcPts val="600"/>
              </a:spcBef>
              <a:spcAft>
                <a:spcPts val="600"/>
              </a:spcAft>
              <a:buNone/>
            </a:pPr>
            <a:r>
              <a:rPr lang="en-US" sz="1800" b="1" dirty="0" smtClean="0"/>
              <a:t>References</a:t>
            </a:r>
            <a:endParaRPr lang="en-US" sz="1800" b="1" dirty="0"/>
          </a:p>
          <a:p>
            <a:pPr marL="361950" indent="-361950">
              <a:spcBef>
                <a:spcPts val="600"/>
              </a:spcBef>
              <a:spcAft>
                <a:spcPts val="600"/>
              </a:spcAft>
              <a:buNone/>
            </a:pPr>
            <a:r>
              <a:rPr lang="en-US" sz="1400" dirty="0" smtClean="0"/>
              <a:t>Creating R Packages: A Tutorial (2009), Friedrich </a:t>
            </a:r>
            <a:r>
              <a:rPr lang="en-US" sz="1400" dirty="0" err="1" smtClean="0"/>
              <a:t>Leisch</a:t>
            </a:r>
            <a:r>
              <a:rPr lang="en-US" sz="1400" dirty="0" smtClean="0"/>
              <a:t>, </a:t>
            </a:r>
            <a:r>
              <a:rPr lang="en-US" sz="1400" dirty="0" err="1"/>
              <a:t>Compstat</a:t>
            </a:r>
            <a:r>
              <a:rPr lang="en-US" sz="1400" dirty="0"/>
              <a:t> 2008-</a:t>
            </a:r>
            <a:r>
              <a:rPr lang="en-US" sz="1400" dirty="0" smtClean="0"/>
              <a:t>Proceedings in </a:t>
            </a:r>
            <a:r>
              <a:rPr lang="en-US" sz="1400" dirty="0"/>
              <a:t>Computational </a:t>
            </a:r>
            <a:r>
              <a:rPr lang="en-US" sz="1400" dirty="0" smtClean="0"/>
              <a:t>Statistics</a:t>
            </a:r>
          </a:p>
          <a:p>
            <a:pPr marL="361950" indent="-361950">
              <a:spcBef>
                <a:spcPts val="600"/>
              </a:spcBef>
              <a:spcAft>
                <a:spcPts val="600"/>
              </a:spcAft>
              <a:buNone/>
            </a:pPr>
            <a:r>
              <a:rPr lang="en-US" sz="1400" dirty="0">
                <a:hlinkClick r:id="rId2"/>
              </a:rPr>
              <a:t>https://cran.r-project.org/doc/manuals/r-release/R-</a:t>
            </a:r>
            <a:r>
              <a:rPr lang="en-US" sz="1400" dirty="0" smtClean="0">
                <a:hlinkClick r:id="rId2"/>
              </a:rPr>
              <a:t>exts.html</a:t>
            </a:r>
            <a:r>
              <a:rPr lang="en-US" sz="1400" dirty="0" smtClean="0"/>
              <a:t> </a:t>
            </a:r>
          </a:p>
          <a:p>
            <a:pPr marL="0" indent="0">
              <a:buNone/>
            </a:pPr>
            <a:endParaRPr lang="en-US" sz="1800" dirty="0" smtClean="0"/>
          </a:p>
          <a:p>
            <a:pPr marL="0" indent="0">
              <a:buNone/>
            </a:pPr>
            <a:endParaRPr lang="en-US" sz="1800" dirty="0"/>
          </a:p>
          <a:p>
            <a:pPr marL="0" indent="0">
              <a:buNone/>
            </a:pPr>
            <a:endParaRPr lang="en-US" sz="1800" dirty="0" smtClean="0"/>
          </a:p>
          <a:p>
            <a:pPr marL="0" indent="0">
              <a:buNone/>
            </a:pPr>
            <a:endParaRPr lang="en-US" sz="1800" dirty="0"/>
          </a:p>
          <a:p>
            <a:pPr marL="0" indent="0">
              <a:buNone/>
            </a:pPr>
            <a:endParaRPr lang="en-US" sz="1800" dirty="0"/>
          </a:p>
          <a:p>
            <a:pPr marL="0" indent="0">
              <a:buNone/>
            </a:pPr>
            <a:endParaRPr lang="en-US" sz="1800" dirty="0"/>
          </a:p>
        </p:txBody>
      </p:sp>
      <p:pic>
        <p:nvPicPr>
          <p:cNvPr id="4" name="Picture 3" descr="Weight_-_July_27_201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5933" y="4262261"/>
            <a:ext cx="5914452" cy="246435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7791751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805"/>
            <a:ext cx="8229600" cy="1143000"/>
          </a:xfrm>
        </p:spPr>
        <p:txBody>
          <a:bodyPr/>
          <a:lstStyle/>
          <a:p>
            <a:r>
              <a:rPr lang="en-US" dirty="0" smtClean="0"/>
              <a:t>Drools – R Packages</a:t>
            </a:r>
            <a:endParaRPr lang="en-US" dirty="0"/>
          </a:p>
        </p:txBody>
      </p:sp>
      <p:sp>
        <p:nvSpPr>
          <p:cNvPr id="3" name="Content Placeholder 2"/>
          <p:cNvSpPr>
            <a:spLocks noGrp="1"/>
          </p:cNvSpPr>
          <p:nvPr>
            <p:ph idx="1"/>
          </p:nvPr>
        </p:nvSpPr>
        <p:spPr>
          <a:xfrm>
            <a:off x="457200" y="1169805"/>
            <a:ext cx="8103839" cy="4631305"/>
          </a:xfrm>
        </p:spPr>
        <p:txBody>
          <a:bodyPr>
            <a:noAutofit/>
          </a:bodyPr>
          <a:lstStyle/>
          <a:p>
            <a:pPr marL="0" indent="0">
              <a:spcBef>
                <a:spcPts val="600"/>
              </a:spcBef>
              <a:spcAft>
                <a:spcPts val="600"/>
              </a:spcAft>
              <a:buNone/>
            </a:pPr>
            <a:r>
              <a:rPr lang="en-US" sz="1800" dirty="0" smtClean="0"/>
              <a:t>Launch the </a:t>
            </a:r>
            <a:r>
              <a:rPr lang="en-US" sz="1800" dirty="0" err="1" smtClean="0"/>
              <a:t>drools.R</a:t>
            </a:r>
            <a:r>
              <a:rPr lang="en-US" sz="1800" dirty="0" smtClean="0"/>
              <a:t> script located in the Drools subdirectory under Examples</a:t>
            </a:r>
          </a:p>
          <a:p>
            <a:pPr marL="0" indent="0">
              <a:spcBef>
                <a:spcPts val="600"/>
              </a:spcBef>
              <a:spcAft>
                <a:spcPts val="600"/>
              </a:spcAft>
              <a:buNone/>
            </a:pPr>
            <a:r>
              <a:rPr lang="en-US" sz="1800" dirty="0" smtClean="0"/>
              <a:t>If prompted to "Use a local file …" in Console respond 1</a:t>
            </a:r>
          </a:p>
          <a:p>
            <a:pPr marL="0" indent="0">
              <a:buNone/>
            </a:pPr>
            <a:endParaRPr lang="en-US" sz="1800" dirty="0" smtClean="0"/>
          </a:p>
          <a:p>
            <a:pPr marL="0" indent="0">
              <a:spcBef>
                <a:spcPts val="600"/>
              </a:spcBef>
              <a:spcAft>
                <a:spcPts val="600"/>
              </a:spcAft>
              <a:buNone/>
            </a:pPr>
            <a:r>
              <a:rPr lang="en-US" sz="1800" b="1" dirty="0" smtClean="0"/>
              <a:t>References</a:t>
            </a:r>
            <a:endParaRPr lang="en-US" sz="1800" b="1" dirty="0"/>
          </a:p>
          <a:p>
            <a:pPr marL="361950" indent="-361950">
              <a:spcBef>
                <a:spcPts val="600"/>
              </a:spcBef>
              <a:spcAft>
                <a:spcPts val="600"/>
              </a:spcAft>
              <a:buNone/>
            </a:pPr>
            <a:r>
              <a:rPr lang="en-US" sz="1400" dirty="0">
                <a:hlinkClick r:id="rId2"/>
              </a:rPr>
              <a:t>https://github.com/StefanoPicozzi/</a:t>
            </a:r>
            <a:r>
              <a:rPr lang="en-US" sz="1400" dirty="0" smtClean="0">
                <a:hlinkClick r:id="rId2"/>
              </a:rPr>
              <a:t>Rdrools6</a:t>
            </a:r>
            <a:r>
              <a:rPr lang="en-US" sz="1400" dirty="0" smtClean="0"/>
              <a:t> </a:t>
            </a:r>
          </a:p>
          <a:p>
            <a:pPr marL="0" indent="0">
              <a:buNone/>
            </a:pPr>
            <a:endParaRPr lang="en-US" sz="1800" dirty="0" smtClean="0"/>
          </a:p>
          <a:p>
            <a:pPr marL="0" indent="0">
              <a:buNone/>
            </a:pPr>
            <a:endParaRPr lang="en-US" sz="1800" dirty="0"/>
          </a:p>
          <a:p>
            <a:pPr marL="0" indent="0">
              <a:buNone/>
            </a:pPr>
            <a:endParaRPr lang="en-US" sz="1800" dirty="0" smtClean="0"/>
          </a:p>
          <a:p>
            <a:pPr marL="0" indent="0">
              <a:buNone/>
            </a:pPr>
            <a:endParaRPr lang="en-US" sz="1800" dirty="0"/>
          </a:p>
          <a:p>
            <a:pPr marL="0" indent="0">
              <a:buNone/>
            </a:pPr>
            <a:endParaRPr lang="en-US" sz="1800" dirty="0"/>
          </a:p>
          <a:p>
            <a:pPr marL="0" indent="0">
              <a:buNone/>
            </a:pPr>
            <a:endParaRPr lang="en-US" sz="1800" dirty="0"/>
          </a:p>
        </p:txBody>
      </p:sp>
      <p:pic>
        <p:nvPicPr>
          <p:cNvPr id="5" name="Picture 4" descr="Macintosh HD:Users:stefanopicozzi:Dev:Docs:images:GAS.png"/>
          <p:cNvPicPr/>
          <p:nvPr/>
        </p:nvPicPr>
        <p:blipFill>
          <a:blip r:embed="rId3">
            <a:extLst>
              <a:ext uri="{28A0092B-C50C-407E-A947-70E740481C1C}">
                <a14:useLocalDpi xmlns:a14="http://schemas.microsoft.com/office/drawing/2010/main" val="0"/>
              </a:ext>
            </a:extLst>
          </a:blip>
          <a:srcRect/>
          <a:stretch>
            <a:fillRect/>
          </a:stretch>
        </p:blipFill>
        <p:spPr bwMode="auto">
          <a:xfrm>
            <a:off x="2479187" y="4116279"/>
            <a:ext cx="4364661" cy="241104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8161346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805"/>
            <a:ext cx="8229600" cy="1143000"/>
          </a:xfrm>
        </p:spPr>
        <p:txBody>
          <a:bodyPr/>
          <a:lstStyle/>
          <a:p>
            <a:r>
              <a:rPr lang="en-US" dirty="0" smtClean="0"/>
              <a:t>weightwatcher – Application</a:t>
            </a:r>
            <a:endParaRPr lang="en-US" dirty="0"/>
          </a:p>
        </p:txBody>
      </p:sp>
      <p:sp>
        <p:nvSpPr>
          <p:cNvPr id="3" name="Content Placeholder 2"/>
          <p:cNvSpPr>
            <a:spLocks noGrp="1"/>
          </p:cNvSpPr>
          <p:nvPr>
            <p:ph idx="1"/>
          </p:nvPr>
        </p:nvSpPr>
        <p:spPr>
          <a:xfrm>
            <a:off x="457200" y="1169805"/>
            <a:ext cx="8103839" cy="4631305"/>
          </a:xfrm>
        </p:spPr>
        <p:txBody>
          <a:bodyPr>
            <a:noAutofit/>
          </a:bodyPr>
          <a:lstStyle/>
          <a:p>
            <a:pPr marL="0" indent="0">
              <a:spcBef>
                <a:spcPts val="600"/>
              </a:spcBef>
              <a:spcAft>
                <a:spcPts val="600"/>
              </a:spcAft>
              <a:buNone/>
            </a:pPr>
            <a:r>
              <a:rPr lang="en-US" sz="1800" dirty="0" smtClean="0"/>
              <a:t>First run the put-</a:t>
            </a:r>
            <a:r>
              <a:rPr lang="en-US" sz="1800" dirty="0" err="1" smtClean="0"/>
              <a:t>KIEcontainer.R</a:t>
            </a:r>
            <a:r>
              <a:rPr lang="en-US" sz="1800" dirty="0" smtClean="0"/>
              <a:t> script to create a KIE session as </a:t>
            </a:r>
            <a:r>
              <a:rPr lang="en-US" sz="1800" dirty="0"/>
              <a:t>located in the weightwatcher subdirectory under Examples</a:t>
            </a:r>
          </a:p>
          <a:p>
            <a:pPr marL="0" indent="0">
              <a:spcBef>
                <a:spcPts val="600"/>
              </a:spcBef>
              <a:spcAft>
                <a:spcPts val="600"/>
              </a:spcAft>
              <a:buNone/>
            </a:pPr>
            <a:r>
              <a:rPr lang="en-US" sz="1800" dirty="0" smtClean="0"/>
              <a:t>Then launch the </a:t>
            </a:r>
            <a:r>
              <a:rPr lang="en-US" sz="1800" dirty="0" err="1" smtClean="0"/>
              <a:t>weightwatcher.R</a:t>
            </a:r>
            <a:r>
              <a:rPr lang="en-US" sz="1800" dirty="0" smtClean="0"/>
              <a:t> script located in the weightwatcher subdirectory under Examples</a:t>
            </a:r>
          </a:p>
          <a:p>
            <a:pPr marL="0" indent="0">
              <a:spcBef>
                <a:spcPts val="600"/>
              </a:spcBef>
              <a:spcAft>
                <a:spcPts val="600"/>
              </a:spcAft>
              <a:buNone/>
            </a:pPr>
            <a:r>
              <a:rPr lang="en-US" sz="1800" dirty="0" smtClean="0"/>
              <a:t>If prompted to "Use a local file …" in Console respond 1</a:t>
            </a:r>
          </a:p>
          <a:p>
            <a:pPr marL="0" indent="0">
              <a:buNone/>
            </a:pPr>
            <a:endParaRPr lang="en-US" sz="1800" dirty="0" smtClean="0"/>
          </a:p>
          <a:p>
            <a:pPr marL="0" indent="0">
              <a:spcBef>
                <a:spcPts val="600"/>
              </a:spcBef>
              <a:spcAft>
                <a:spcPts val="600"/>
              </a:spcAft>
              <a:buNone/>
            </a:pPr>
            <a:r>
              <a:rPr lang="en-US" sz="1800" b="1" dirty="0" smtClean="0"/>
              <a:t>References</a:t>
            </a:r>
            <a:endParaRPr lang="en-US" sz="1800" b="1" dirty="0"/>
          </a:p>
          <a:p>
            <a:pPr marL="361950" indent="-361950">
              <a:spcBef>
                <a:spcPts val="600"/>
              </a:spcBef>
              <a:spcAft>
                <a:spcPts val="600"/>
              </a:spcAft>
              <a:buNone/>
            </a:pPr>
            <a:r>
              <a:rPr lang="en-US" sz="1400" dirty="0">
                <a:hlinkClick r:id="rId2"/>
              </a:rPr>
              <a:t>https://github.com/StefanoPicozzi/</a:t>
            </a:r>
            <a:r>
              <a:rPr lang="en-US" sz="1400" dirty="0" smtClean="0">
                <a:hlinkClick r:id="rId2"/>
              </a:rPr>
              <a:t>weightwatcher</a:t>
            </a:r>
            <a:r>
              <a:rPr lang="en-US" sz="1400" dirty="0" smtClean="0"/>
              <a:t> </a:t>
            </a:r>
            <a:endParaRPr lang="en-US" sz="1400" dirty="0"/>
          </a:p>
          <a:p>
            <a:pPr marL="0" indent="0">
              <a:buNone/>
            </a:pPr>
            <a:endParaRPr lang="en-US" sz="1800" dirty="0" smtClean="0"/>
          </a:p>
          <a:p>
            <a:pPr marL="0" indent="0">
              <a:buNone/>
            </a:pPr>
            <a:endParaRPr lang="en-US" sz="1800" dirty="0"/>
          </a:p>
          <a:p>
            <a:pPr marL="0" indent="0">
              <a:buNone/>
            </a:pPr>
            <a:endParaRPr lang="en-US" sz="1800" dirty="0" smtClean="0"/>
          </a:p>
          <a:p>
            <a:pPr marL="0" indent="0">
              <a:buNone/>
            </a:pPr>
            <a:endParaRPr lang="en-US" sz="1800" dirty="0"/>
          </a:p>
          <a:p>
            <a:pPr marL="0" indent="0">
              <a:buNone/>
            </a:pPr>
            <a:endParaRPr lang="en-US" sz="1800" dirty="0"/>
          </a:p>
          <a:p>
            <a:pPr marL="0" indent="0">
              <a:buNone/>
            </a:pPr>
            <a:endParaRPr lang="en-US" sz="1800" dirty="0"/>
          </a:p>
        </p:txBody>
      </p:sp>
      <p:pic>
        <p:nvPicPr>
          <p:cNvPr id="4" name="Picture 3" descr="Screen Shot 2015-07-27 at 1.23.56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3064" y="3230016"/>
            <a:ext cx="4036998" cy="352944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9004739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805"/>
            <a:ext cx="8229600" cy="1143000"/>
          </a:xfrm>
        </p:spPr>
        <p:txBody>
          <a:bodyPr/>
          <a:lstStyle/>
          <a:p>
            <a:r>
              <a:rPr lang="en-US" dirty="0" smtClean="0"/>
              <a:t>Appendix: Docker Commands</a:t>
            </a:r>
            <a:endParaRPr lang="en-US" dirty="0"/>
          </a:p>
        </p:txBody>
      </p:sp>
      <p:sp>
        <p:nvSpPr>
          <p:cNvPr id="3" name="Content Placeholder 2"/>
          <p:cNvSpPr>
            <a:spLocks noGrp="1"/>
          </p:cNvSpPr>
          <p:nvPr>
            <p:ph idx="1"/>
          </p:nvPr>
        </p:nvSpPr>
        <p:spPr>
          <a:xfrm>
            <a:off x="4691530" y="1169805"/>
            <a:ext cx="4452470" cy="5379091"/>
          </a:xfrm>
        </p:spPr>
        <p:txBody>
          <a:bodyPr>
            <a:normAutofit/>
          </a:bodyPr>
          <a:lstStyle/>
          <a:p>
            <a:pPr marL="0" indent="0">
              <a:buNone/>
            </a:pPr>
            <a:r>
              <a:rPr lang="en-AU" sz="1700" dirty="0"/>
              <a:t> </a:t>
            </a:r>
            <a:r>
              <a:rPr lang="en-AU" sz="1700" dirty="0" smtClean="0"/>
              <a:t># </a:t>
            </a:r>
            <a:r>
              <a:rPr lang="en-AU" sz="1700" dirty="0"/>
              <a:t>Pull down a </a:t>
            </a:r>
            <a:r>
              <a:rPr lang="en-AU" sz="1700" dirty="0" err="1"/>
              <a:t>docker</a:t>
            </a:r>
            <a:r>
              <a:rPr lang="en-AU" sz="1700" dirty="0"/>
              <a:t> image</a:t>
            </a:r>
          </a:p>
          <a:p>
            <a:pPr marL="0" indent="0">
              <a:buNone/>
            </a:pPr>
            <a:r>
              <a:rPr lang="en-AU" sz="1700" dirty="0"/>
              <a:t>$ </a:t>
            </a:r>
            <a:r>
              <a:rPr lang="en-AU" sz="1700" dirty="0" err="1"/>
              <a:t>docker</a:t>
            </a:r>
            <a:r>
              <a:rPr lang="en-AU" sz="1700" dirty="0"/>
              <a:t> pull </a:t>
            </a:r>
            <a:r>
              <a:rPr lang="en-AU" sz="1700" dirty="0" err="1"/>
              <a:t>spicozzi</a:t>
            </a:r>
            <a:r>
              <a:rPr lang="en-AU" sz="1700" dirty="0" smtClean="0"/>
              <a:t>/</a:t>
            </a:r>
            <a:r>
              <a:rPr lang="en-AU" sz="1700" dirty="0" err="1" smtClean="0"/>
              <a:t>rstudio</a:t>
            </a:r>
            <a:endParaRPr lang="en-AU" sz="1700" dirty="0"/>
          </a:p>
          <a:p>
            <a:pPr marL="0" indent="0">
              <a:buNone/>
            </a:pPr>
            <a:r>
              <a:rPr lang="en-AU" sz="1700" dirty="0"/>
              <a:t> </a:t>
            </a:r>
          </a:p>
          <a:p>
            <a:pPr marL="0" indent="0">
              <a:buNone/>
            </a:pPr>
            <a:r>
              <a:rPr lang="en-AU" sz="1700" dirty="0" smtClean="0"/>
              <a:t># Assume </a:t>
            </a:r>
            <a:r>
              <a:rPr lang="en-AU" sz="1700" dirty="0"/>
              <a:t>you have a running container named weightwatcher1</a:t>
            </a:r>
          </a:p>
          <a:p>
            <a:pPr marL="0" indent="0">
              <a:buNone/>
            </a:pPr>
            <a:r>
              <a:rPr lang="en-AU" sz="1700" dirty="0"/>
              <a:t>$ </a:t>
            </a:r>
            <a:r>
              <a:rPr lang="en-AU" sz="1700" dirty="0" err="1"/>
              <a:t>docker</a:t>
            </a:r>
            <a:r>
              <a:rPr lang="en-AU" sz="1700" dirty="0"/>
              <a:t> logs -f weightwatcher1</a:t>
            </a:r>
          </a:p>
          <a:p>
            <a:pPr marL="0" indent="0">
              <a:buNone/>
            </a:pPr>
            <a:r>
              <a:rPr lang="en-AU" sz="1700" dirty="0"/>
              <a:t>$ </a:t>
            </a:r>
            <a:r>
              <a:rPr lang="en-AU" sz="1700" dirty="0" err="1"/>
              <a:t>docker</a:t>
            </a:r>
            <a:r>
              <a:rPr lang="en-AU" sz="1700" dirty="0"/>
              <a:t> </a:t>
            </a:r>
            <a:r>
              <a:rPr lang="en-AU" sz="1700" dirty="0" err="1"/>
              <a:t>rm</a:t>
            </a:r>
            <a:r>
              <a:rPr lang="en-AU" sz="1700" dirty="0"/>
              <a:t> -f weightwatcher1</a:t>
            </a:r>
          </a:p>
          <a:p>
            <a:pPr marL="0" indent="0">
              <a:buNone/>
            </a:pPr>
            <a:r>
              <a:rPr lang="en-AU" sz="1700" dirty="0"/>
              <a:t> </a:t>
            </a:r>
          </a:p>
          <a:p>
            <a:pPr marL="0" indent="0">
              <a:buNone/>
            </a:pPr>
            <a:r>
              <a:rPr lang="en-AU" sz="1700" dirty="0"/>
              <a:t># Remove all running containers</a:t>
            </a:r>
          </a:p>
          <a:p>
            <a:pPr marL="0" indent="0">
              <a:buNone/>
            </a:pPr>
            <a:r>
              <a:rPr lang="en-AU" sz="1700" dirty="0"/>
              <a:t>$ </a:t>
            </a:r>
            <a:r>
              <a:rPr lang="en-AU" sz="1700" dirty="0" err="1"/>
              <a:t>docker</a:t>
            </a:r>
            <a:r>
              <a:rPr lang="en-AU" sz="1700" dirty="0"/>
              <a:t> </a:t>
            </a:r>
            <a:r>
              <a:rPr lang="en-AU" sz="1700" dirty="0" err="1"/>
              <a:t>rm</a:t>
            </a:r>
            <a:r>
              <a:rPr lang="en-AU" sz="1700" dirty="0"/>
              <a:t> -f $(</a:t>
            </a:r>
            <a:r>
              <a:rPr lang="en-AU" sz="1700" dirty="0" err="1"/>
              <a:t>docker</a:t>
            </a:r>
            <a:r>
              <a:rPr lang="en-AU" sz="1700" dirty="0"/>
              <a:t> </a:t>
            </a:r>
            <a:r>
              <a:rPr lang="en-AU" sz="1700" dirty="0" err="1"/>
              <a:t>ps</a:t>
            </a:r>
            <a:r>
              <a:rPr lang="en-AU" sz="1700" dirty="0"/>
              <a:t> -</a:t>
            </a:r>
            <a:r>
              <a:rPr lang="en-AU" sz="1700" dirty="0" err="1"/>
              <a:t>aq</a:t>
            </a:r>
            <a:r>
              <a:rPr lang="en-AU" sz="1700" dirty="0"/>
              <a:t>)</a:t>
            </a:r>
          </a:p>
          <a:p>
            <a:pPr marL="0" indent="0">
              <a:buNone/>
            </a:pPr>
            <a:r>
              <a:rPr lang="en-AU" sz="1700" dirty="0"/>
              <a:t> </a:t>
            </a:r>
          </a:p>
          <a:p>
            <a:pPr marL="0" indent="0">
              <a:buNone/>
            </a:pPr>
            <a:r>
              <a:rPr lang="en-AU" sz="1700" dirty="0"/>
              <a:t># Remove all untagged images</a:t>
            </a:r>
          </a:p>
          <a:p>
            <a:pPr marL="0" indent="0">
              <a:buNone/>
            </a:pPr>
            <a:r>
              <a:rPr lang="en-AU" sz="1700" dirty="0"/>
              <a:t>$ </a:t>
            </a:r>
            <a:r>
              <a:rPr lang="en-AU" sz="1700" dirty="0" err="1"/>
              <a:t>docker</a:t>
            </a:r>
            <a:r>
              <a:rPr lang="en-AU" sz="1700" dirty="0"/>
              <a:t> </a:t>
            </a:r>
            <a:r>
              <a:rPr lang="en-AU" sz="1700" dirty="0" err="1" smtClean="0"/>
              <a:t>rmi</a:t>
            </a:r>
            <a:r>
              <a:rPr lang="en-AU" sz="1700" dirty="0" smtClean="0"/>
              <a:t> </a:t>
            </a:r>
            <a:r>
              <a:rPr lang="en-AU" sz="1700" dirty="0"/>
              <a:t>-f $(</a:t>
            </a:r>
            <a:r>
              <a:rPr lang="en-AU" sz="1700" dirty="0" err="1"/>
              <a:t>docker</a:t>
            </a:r>
            <a:r>
              <a:rPr lang="en-AU" sz="1700" dirty="0"/>
              <a:t> images | </a:t>
            </a:r>
            <a:r>
              <a:rPr lang="en-AU" sz="1700" dirty="0" err="1"/>
              <a:t>grep</a:t>
            </a:r>
            <a:r>
              <a:rPr lang="en-AU" sz="1700" dirty="0"/>
              <a:t> "^&lt;none&gt;" | </a:t>
            </a:r>
            <a:r>
              <a:rPr lang="en-AU" sz="1700" dirty="0" err="1"/>
              <a:t>awk</a:t>
            </a:r>
            <a:r>
              <a:rPr lang="en-AU" sz="1700" dirty="0"/>
              <a:t> </a:t>
            </a:r>
            <a:r>
              <a:rPr lang="en-AU" sz="1700" dirty="0" smtClean="0"/>
              <a:t>'{</a:t>
            </a:r>
            <a:r>
              <a:rPr lang="en-AU" sz="1700" dirty="0"/>
              <a:t>print $3</a:t>
            </a:r>
            <a:r>
              <a:rPr lang="en-AU" sz="1700" dirty="0" smtClean="0"/>
              <a:t>}</a:t>
            </a:r>
            <a:r>
              <a:rPr lang="en-AU" sz="1700" dirty="0"/>
              <a:t>'</a:t>
            </a:r>
            <a:r>
              <a:rPr lang="en-AU" sz="1700" dirty="0" smtClean="0"/>
              <a:t>)</a:t>
            </a:r>
            <a:endParaRPr lang="en-AU" sz="1700" dirty="0"/>
          </a:p>
          <a:p>
            <a:pPr marL="0" indent="0">
              <a:buNone/>
            </a:pPr>
            <a:endParaRPr lang="en-US" sz="1700" dirty="0" smtClean="0"/>
          </a:p>
        </p:txBody>
      </p:sp>
      <p:sp>
        <p:nvSpPr>
          <p:cNvPr id="4" name="Content Placeholder 2"/>
          <p:cNvSpPr txBox="1">
            <a:spLocks/>
          </p:cNvSpPr>
          <p:nvPr/>
        </p:nvSpPr>
        <p:spPr>
          <a:xfrm>
            <a:off x="236070" y="1202408"/>
            <a:ext cx="4455459" cy="5379091"/>
          </a:xfrm>
          <a:prstGeom prst="rect">
            <a:avLst/>
          </a:prstGeom>
        </p:spPr>
        <p:txBody>
          <a:bodyPr vert="horz" lIns="91440" tIns="45720" rIns="91440" bIns="45720" rtlCol="0">
            <a:normAutofit fontScale="70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AU" sz="2400" dirty="0" smtClean="0"/>
              <a:t># Find &lt;IP&gt; of boot2docker virtual machine</a:t>
            </a:r>
          </a:p>
          <a:p>
            <a:pPr marL="0" indent="0">
              <a:buFont typeface="Arial"/>
              <a:buNone/>
            </a:pPr>
            <a:r>
              <a:rPr lang="en-AU" sz="2400" dirty="0" smtClean="0"/>
              <a:t>$ boot2docker </a:t>
            </a:r>
            <a:r>
              <a:rPr lang="en-AU" sz="2400" dirty="0" err="1" smtClean="0"/>
              <a:t>ip</a:t>
            </a:r>
            <a:endParaRPr lang="en-AU" sz="2400" dirty="0" smtClean="0"/>
          </a:p>
          <a:p>
            <a:pPr marL="0" indent="0">
              <a:buFont typeface="Arial"/>
              <a:buNone/>
            </a:pPr>
            <a:r>
              <a:rPr lang="en-AU" sz="2400" dirty="0" smtClean="0"/>
              <a:t> </a:t>
            </a:r>
          </a:p>
          <a:p>
            <a:pPr marL="0" indent="0">
              <a:buFont typeface="Arial"/>
              <a:buNone/>
            </a:pPr>
            <a:r>
              <a:rPr lang="en-AU" sz="2400" dirty="0" smtClean="0"/>
              <a:t># </a:t>
            </a:r>
            <a:r>
              <a:rPr lang="en-AU" sz="2400" dirty="0"/>
              <a:t>E</a:t>
            </a:r>
            <a:r>
              <a:rPr lang="en-AU" sz="2400" dirty="0" smtClean="0"/>
              <a:t>ncounter strange problems on Mac OS/X</a:t>
            </a:r>
          </a:p>
          <a:p>
            <a:pPr marL="0" indent="0">
              <a:buFont typeface="Arial"/>
              <a:buNone/>
            </a:pPr>
            <a:r>
              <a:rPr lang="en-AU" sz="2400" dirty="0" smtClean="0"/>
              <a:t>$ boot2docker stop</a:t>
            </a:r>
          </a:p>
          <a:p>
            <a:pPr marL="0" indent="0">
              <a:buFont typeface="Arial"/>
              <a:buNone/>
            </a:pPr>
            <a:r>
              <a:rPr lang="en-AU" sz="2400" dirty="0" smtClean="0"/>
              <a:t>$ boot2docker start</a:t>
            </a:r>
          </a:p>
          <a:p>
            <a:pPr marL="0" indent="0">
              <a:buFont typeface="Arial"/>
              <a:buNone/>
            </a:pPr>
            <a:r>
              <a:rPr lang="en-AU" sz="2400" dirty="0" smtClean="0"/>
              <a:t> </a:t>
            </a:r>
          </a:p>
          <a:p>
            <a:pPr marL="0" indent="0">
              <a:buFont typeface="Arial"/>
              <a:buNone/>
            </a:pPr>
            <a:r>
              <a:rPr lang="en-AU" sz="2400" dirty="0" smtClean="0"/>
              <a:t># List of </a:t>
            </a:r>
            <a:r>
              <a:rPr lang="en-AU" sz="2400" dirty="0" err="1" smtClean="0"/>
              <a:t>docker</a:t>
            </a:r>
            <a:r>
              <a:rPr lang="en-AU" sz="2400" dirty="0" smtClean="0"/>
              <a:t> images</a:t>
            </a:r>
          </a:p>
          <a:p>
            <a:pPr marL="0" indent="0">
              <a:buFont typeface="Arial"/>
              <a:buNone/>
            </a:pPr>
            <a:r>
              <a:rPr lang="en-AU" sz="2400" dirty="0" smtClean="0"/>
              <a:t>$ </a:t>
            </a:r>
            <a:r>
              <a:rPr lang="en-AU" sz="2400" dirty="0" err="1" smtClean="0"/>
              <a:t>docker</a:t>
            </a:r>
            <a:r>
              <a:rPr lang="en-AU" sz="2400" dirty="0" smtClean="0"/>
              <a:t> images</a:t>
            </a:r>
          </a:p>
          <a:p>
            <a:pPr marL="0" indent="0">
              <a:buFont typeface="Arial"/>
              <a:buNone/>
            </a:pPr>
            <a:r>
              <a:rPr lang="en-AU" sz="2400" dirty="0" smtClean="0"/>
              <a:t> </a:t>
            </a:r>
          </a:p>
          <a:p>
            <a:pPr marL="0" indent="0">
              <a:buFont typeface="Arial"/>
              <a:buNone/>
            </a:pPr>
            <a:r>
              <a:rPr lang="en-AU" sz="2400" dirty="0" smtClean="0"/>
              <a:t># List of running </a:t>
            </a:r>
            <a:r>
              <a:rPr lang="en-AU" sz="2400" dirty="0" err="1" smtClean="0"/>
              <a:t>docker</a:t>
            </a:r>
            <a:r>
              <a:rPr lang="en-AU" sz="2400" dirty="0" smtClean="0"/>
              <a:t> containers showing &lt;CONTAINER_ID&gt;</a:t>
            </a:r>
          </a:p>
          <a:p>
            <a:pPr marL="0" indent="0">
              <a:buFont typeface="Arial"/>
              <a:buNone/>
            </a:pPr>
            <a:r>
              <a:rPr lang="en-AU" sz="2400" dirty="0" smtClean="0"/>
              <a:t>$ </a:t>
            </a:r>
            <a:r>
              <a:rPr lang="en-AU" sz="2400" dirty="0" err="1" smtClean="0"/>
              <a:t>docker</a:t>
            </a:r>
            <a:r>
              <a:rPr lang="en-AU" sz="2400" dirty="0" smtClean="0"/>
              <a:t> </a:t>
            </a:r>
            <a:r>
              <a:rPr lang="en-AU" sz="2400" dirty="0" err="1" smtClean="0"/>
              <a:t>ps</a:t>
            </a:r>
            <a:r>
              <a:rPr lang="en-AU" sz="2400" dirty="0" smtClean="0"/>
              <a:t> –l</a:t>
            </a:r>
          </a:p>
          <a:p>
            <a:pPr marL="0" indent="0">
              <a:buFont typeface="Arial"/>
              <a:buNone/>
            </a:pPr>
            <a:r>
              <a:rPr lang="en-AU" sz="2400" dirty="0" smtClean="0"/>
              <a:t> </a:t>
            </a:r>
          </a:p>
          <a:p>
            <a:pPr marL="0" indent="0">
              <a:buFont typeface="Arial"/>
              <a:buNone/>
            </a:pPr>
            <a:r>
              <a:rPr lang="en-AU" sz="2400" dirty="0" smtClean="0"/>
              <a:t>$ </a:t>
            </a:r>
            <a:r>
              <a:rPr lang="en-AU" sz="2400" dirty="0" err="1" smtClean="0"/>
              <a:t>docker</a:t>
            </a:r>
            <a:r>
              <a:rPr lang="en-AU" sz="2400" dirty="0" smtClean="0"/>
              <a:t> attach &lt;CONTAINER_ID&gt;</a:t>
            </a:r>
          </a:p>
          <a:p>
            <a:pPr marL="0" indent="0">
              <a:buFont typeface="Arial"/>
              <a:buNone/>
            </a:pPr>
            <a:r>
              <a:rPr lang="en-AU" sz="2400" dirty="0" smtClean="0"/>
              <a:t> </a:t>
            </a:r>
          </a:p>
          <a:p>
            <a:pPr marL="0" indent="0">
              <a:buFont typeface="Arial"/>
              <a:buNone/>
            </a:pPr>
            <a:r>
              <a:rPr lang="en-AU" sz="2400" dirty="0" smtClean="0"/>
              <a:t># Kill a running </a:t>
            </a:r>
            <a:r>
              <a:rPr lang="en-AU" sz="2400" dirty="0" err="1" smtClean="0"/>
              <a:t>docker</a:t>
            </a:r>
            <a:r>
              <a:rPr lang="en-AU" sz="2400" dirty="0" smtClean="0"/>
              <a:t> container with &lt;PID&gt;</a:t>
            </a:r>
          </a:p>
          <a:p>
            <a:pPr marL="0" indent="0">
              <a:buFont typeface="Arial"/>
              <a:buNone/>
            </a:pPr>
            <a:r>
              <a:rPr lang="en-AU" sz="2400" dirty="0" smtClean="0"/>
              <a:t>$ </a:t>
            </a:r>
            <a:r>
              <a:rPr lang="en-AU" sz="2400" dirty="0" err="1" smtClean="0"/>
              <a:t>docker</a:t>
            </a:r>
            <a:r>
              <a:rPr lang="en-AU" sz="2400" dirty="0" smtClean="0"/>
              <a:t> </a:t>
            </a:r>
            <a:r>
              <a:rPr lang="en-AU" sz="2400" dirty="0" err="1" smtClean="0"/>
              <a:t>rm</a:t>
            </a:r>
            <a:r>
              <a:rPr lang="en-AU" sz="2400" dirty="0" smtClean="0"/>
              <a:t> –f &lt;PID&gt;</a:t>
            </a:r>
          </a:p>
          <a:p>
            <a:pPr marL="0" indent="0">
              <a:buFont typeface="Arial"/>
              <a:buNone/>
            </a:pPr>
            <a:r>
              <a:rPr lang="en-AU" sz="2400" dirty="0" smtClean="0"/>
              <a:t> </a:t>
            </a:r>
          </a:p>
          <a:p>
            <a:pPr marL="0" indent="0">
              <a:buFont typeface="Arial"/>
              <a:buNone/>
            </a:pPr>
            <a:endParaRPr lang="en-US" sz="2400" dirty="0" smtClean="0"/>
          </a:p>
        </p:txBody>
      </p:sp>
    </p:spTree>
    <p:extLst>
      <p:ext uri="{BB962C8B-B14F-4D97-AF65-F5344CB8AC3E}">
        <p14:creationId xmlns:p14="http://schemas.microsoft.com/office/powerpoint/2010/main" val="69594397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805"/>
            <a:ext cx="8229600" cy="1143000"/>
          </a:xfrm>
        </p:spPr>
        <p:txBody>
          <a:bodyPr/>
          <a:lstStyle/>
          <a:p>
            <a:r>
              <a:rPr lang="en-US" dirty="0" smtClean="0"/>
              <a:t>OpenShift V3 - </a:t>
            </a:r>
            <a:r>
              <a:rPr lang="en-US" dirty="0" err="1" smtClean="0"/>
              <a:t>Init</a:t>
            </a:r>
            <a:endParaRPr lang="en-US" dirty="0"/>
          </a:p>
        </p:txBody>
      </p:sp>
      <p:sp>
        <p:nvSpPr>
          <p:cNvPr id="3" name="Content Placeholder 2"/>
          <p:cNvSpPr>
            <a:spLocks noGrp="1"/>
          </p:cNvSpPr>
          <p:nvPr>
            <p:ph idx="1"/>
          </p:nvPr>
        </p:nvSpPr>
        <p:spPr>
          <a:xfrm>
            <a:off x="457200" y="1224909"/>
            <a:ext cx="8229600" cy="5037667"/>
          </a:xfrm>
        </p:spPr>
        <p:txBody>
          <a:bodyPr>
            <a:normAutofit lnSpcReduction="10000"/>
          </a:bodyPr>
          <a:lstStyle/>
          <a:p>
            <a:pPr marL="0" indent="0">
              <a:buNone/>
            </a:pPr>
            <a:r>
              <a:rPr lang="en-US" sz="2400" dirty="0" smtClean="0"/>
              <a:t>Password=r3dh4t1!</a:t>
            </a:r>
          </a:p>
          <a:p>
            <a:pPr marL="0" indent="0">
              <a:buNone/>
            </a:pPr>
            <a:endParaRPr lang="en-US" sz="2400" dirty="0" smtClean="0"/>
          </a:p>
          <a:p>
            <a:pPr marL="0" indent="0">
              <a:buNone/>
            </a:pPr>
            <a:r>
              <a:rPr lang="en-US" sz="2400" dirty="0" smtClean="0"/>
              <a:t>$ </a:t>
            </a:r>
            <a:r>
              <a:rPr lang="en-US" sz="2400" dirty="0" err="1" smtClean="0"/>
              <a:t>su</a:t>
            </a:r>
            <a:r>
              <a:rPr lang="en-US" sz="2400" dirty="0" smtClean="0"/>
              <a:t> – root</a:t>
            </a:r>
          </a:p>
          <a:p>
            <a:pPr marL="0" indent="0">
              <a:buNone/>
            </a:pPr>
            <a:endParaRPr lang="en-US" sz="2400" dirty="0" smtClean="0"/>
          </a:p>
          <a:p>
            <a:pPr marL="0" indent="0">
              <a:buNone/>
            </a:pPr>
            <a:r>
              <a:rPr lang="en-US" sz="2400" dirty="0" err="1" smtClean="0"/>
              <a:t>oc</a:t>
            </a:r>
            <a:r>
              <a:rPr lang="en-US" sz="2400" dirty="0" smtClean="0"/>
              <a:t> delete project </a:t>
            </a:r>
            <a:r>
              <a:rPr lang="en-US" sz="2400" dirty="0" err="1" smtClean="0"/>
              <a:t>rstudio</a:t>
            </a:r>
            <a:endParaRPr lang="en-US" sz="2400" dirty="0" smtClean="0"/>
          </a:p>
          <a:p>
            <a:pPr marL="0" indent="0">
              <a:buNone/>
            </a:pPr>
            <a:r>
              <a:rPr lang="en-US" sz="2400" dirty="0" err="1"/>
              <a:t>d</a:t>
            </a:r>
            <a:r>
              <a:rPr lang="en-US" sz="2400" dirty="0" err="1" smtClean="0"/>
              <a:t>ocker</a:t>
            </a:r>
            <a:r>
              <a:rPr lang="en-US" sz="2400" dirty="0" smtClean="0"/>
              <a:t> pull </a:t>
            </a:r>
            <a:r>
              <a:rPr lang="en-US" sz="2400" dirty="0" err="1" smtClean="0"/>
              <a:t>spicozzi</a:t>
            </a:r>
            <a:r>
              <a:rPr lang="en-US" sz="2400" dirty="0" smtClean="0"/>
              <a:t>/</a:t>
            </a:r>
            <a:r>
              <a:rPr lang="en-US" sz="2400" dirty="0" err="1" smtClean="0"/>
              <a:t>rstudio</a:t>
            </a:r>
            <a:endParaRPr lang="en-US" sz="2400" dirty="0" smtClean="0"/>
          </a:p>
          <a:p>
            <a:pPr marL="0" indent="0">
              <a:buNone/>
            </a:pPr>
            <a:endParaRPr lang="en-US" sz="2400" dirty="0" smtClean="0">
              <a:hlinkClick r:id="rId2"/>
            </a:endParaRPr>
          </a:p>
          <a:p>
            <a:pPr marL="0" indent="0">
              <a:buNone/>
            </a:pPr>
            <a:r>
              <a:rPr lang="en-US" sz="2400" dirty="0" err="1"/>
              <a:t>useradd</a:t>
            </a:r>
            <a:r>
              <a:rPr lang="en-US" sz="2400" dirty="0"/>
              <a:t> </a:t>
            </a:r>
            <a:r>
              <a:rPr lang="en-US" sz="2400" dirty="0" err="1"/>
              <a:t>joe</a:t>
            </a:r>
            <a:endParaRPr lang="en-US" sz="2400" dirty="0"/>
          </a:p>
          <a:p>
            <a:pPr marL="0" indent="0">
              <a:buNone/>
            </a:pPr>
            <a:r>
              <a:rPr lang="en-US" sz="2400" dirty="0" err="1"/>
              <a:t>htpasswd</a:t>
            </a:r>
            <a:r>
              <a:rPr lang="en-US" sz="2400" dirty="0"/>
              <a:t> -b /</a:t>
            </a:r>
            <a:r>
              <a:rPr lang="en-US" sz="2400" dirty="0" err="1"/>
              <a:t>etc</a:t>
            </a:r>
            <a:r>
              <a:rPr lang="en-US" sz="2400" dirty="0"/>
              <a:t>/</a:t>
            </a:r>
            <a:r>
              <a:rPr lang="en-US" sz="2400" dirty="0" err="1"/>
              <a:t>openshift</a:t>
            </a:r>
            <a:r>
              <a:rPr lang="en-US" sz="2400" dirty="0"/>
              <a:t>/</a:t>
            </a:r>
            <a:r>
              <a:rPr lang="en-US" sz="2400" dirty="0" err="1"/>
              <a:t>openshift-passwd</a:t>
            </a:r>
            <a:r>
              <a:rPr lang="en-US" sz="2400" dirty="0"/>
              <a:t> </a:t>
            </a:r>
            <a:r>
              <a:rPr lang="en-US" sz="2400" dirty="0" err="1"/>
              <a:t>joe</a:t>
            </a:r>
            <a:r>
              <a:rPr lang="en-US" sz="2400" dirty="0"/>
              <a:t> r3dh4t1!</a:t>
            </a:r>
          </a:p>
          <a:p>
            <a:pPr marL="0" indent="0">
              <a:buNone/>
            </a:pPr>
            <a:endParaRPr lang="en-US" sz="2400" dirty="0"/>
          </a:p>
          <a:p>
            <a:pPr marL="0" indent="0">
              <a:buNone/>
            </a:pPr>
            <a:r>
              <a:rPr lang="en-US" sz="2400" dirty="0" err="1"/>
              <a:t>oadm</a:t>
            </a:r>
            <a:r>
              <a:rPr lang="en-US" sz="2400" dirty="0"/>
              <a:t> new-project </a:t>
            </a:r>
            <a:r>
              <a:rPr lang="en-US" sz="2400" dirty="0" err="1"/>
              <a:t>rstudio</a:t>
            </a:r>
            <a:r>
              <a:rPr lang="en-US" sz="2400" dirty="0"/>
              <a:t> --display-name="RStudio Example" --description="RStudio on OpenShift 3" --admin=</a:t>
            </a:r>
            <a:r>
              <a:rPr lang="en-US" sz="2400" dirty="0" err="1"/>
              <a:t>joe</a:t>
            </a:r>
            <a:endParaRPr lang="en-US" sz="2400" dirty="0"/>
          </a:p>
          <a:p>
            <a:pPr marL="0" indent="0">
              <a:buNone/>
            </a:pPr>
            <a:endParaRPr lang="en-US" sz="2400" dirty="0" smtClean="0">
              <a:hlinkClick r:id="rId2"/>
            </a:endParaRPr>
          </a:p>
        </p:txBody>
      </p:sp>
    </p:spTree>
    <p:extLst>
      <p:ext uri="{BB962C8B-B14F-4D97-AF65-F5344CB8AC3E}">
        <p14:creationId xmlns:p14="http://schemas.microsoft.com/office/powerpoint/2010/main" val="3937405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OpenShift V3 – Set Up</a:t>
            </a:r>
            <a:endParaRPr lang="en-US" dirty="0"/>
          </a:p>
        </p:txBody>
      </p:sp>
      <p:sp>
        <p:nvSpPr>
          <p:cNvPr id="3" name="Content Placeholder 2"/>
          <p:cNvSpPr>
            <a:spLocks noGrp="1"/>
          </p:cNvSpPr>
          <p:nvPr>
            <p:ph idx="1"/>
          </p:nvPr>
        </p:nvSpPr>
        <p:spPr>
          <a:xfrm>
            <a:off x="457200" y="1194246"/>
            <a:ext cx="8229600" cy="5234924"/>
          </a:xfrm>
        </p:spPr>
        <p:txBody>
          <a:bodyPr>
            <a:noAutofit/>
          </a:bodyPr>
          <a:lstStyle/>
          <a:p>
            <a:pPr marL="0" indent="0">
              <a:buNone/>
            </a:pPr>
            <a:r>
              <a:rPr lang="en-US" sz="1600" dirty="0" smtClean="0"/>
              <a:t>Password=r3dh4t1!</a:t>
            </a:r>
          </a:p>
          <a:p>
            <a:pPr marL="0" indent="0">
              <a:buNone/>
            </a:pPr>
            <a:endParaRPr lang="en-US" sz="1600" dirty="0" smtClean="0">
              <a:hlinkClick r:id="rId2"/>
            </a:endParaRPr>
          </a:p>
          <a:p>
            <a:pPr marL="0" indent="0">
              <a:buNone/>
            </a:pPr>
            <a:r>
              <a:rPr lang="en-US" sz="1600" dirty="0" smtClean="0"/>
              <a:t>$ </a:t>
            </a:r>
            <a:r>
              <a:rPr lang="en-US" sz="1600" dirty="0" err="1" smtClean="0"/>
              <a:t>su</a:t>
            </a:r>
            <a:r>
              <a:rPr lang="en-US" sz="1600" dirty="0"/>
              <a:t> </a:t>
            </a:r>
            <a:r>
              <a:rPr lang="en-US" sz="1600" dirty="0" smtClean="0">
                <a:hlinkClick r:id="rId2"/>
              </a:rPr>
              <a:t>–</a:t>
            </a:r>
            <a:r>
              <a:rPr lang="en-US" sz="1600" dirty="0" smtClean="0"/>
              <a:t> </a:t>
            </a:r>
            <a:r>
              <a:rPr lang="en-US" sz="1600" dirty="0" err="1" smtClean="0"/>
              <a:t>joe</a:t>
            </a:r>
            <a:endParaRPr lang="en-US" sz="1600" dirty="0" smtClean="0"/>
          </a:p>
          <a:p>
            <a:pPr marL="0" indent="0">
              <a:buNone/>
            </a:pPr>
            <a:endParaRPr lang="en-US" sz="1600" dirty="0">
              <a:hlinkClick r:id="rId2"/>
            </a:endParaRPr>
          </a:p>
          <a:p>
            <a:pPr marL="0" indent="0">
              <a:buNone/>
            </a:pPr>
            <a:r>
              <a:rPr lang="en-US" sz="1600" dirty="0" err="1" smtClean="0"/>
              <a:t>oc</a:t>
            </a:r>
            <a:r>
              <a:rPr lang="en-US" sz="1600" dirty="0" smtClean="0"/>
              <a:t> </a:t>
            </a:r>
            <a:r>
              <a:rPr lang="en-US" sz="1600" dirty="0"/>
              <a:t>login -u </a:t>
            </a:r>
            <a:r>
              <a:rPr lang="en-US" sz="1600" dirty="0" err="1"/>
              <a:t>joe</a:t>
            </a:r>
            <a:r>
              <a:rPr lang="en-US" sz="1600" dirty="0"/>
              <a:t> </a:t>
            </a:r>
            <a:r>
              <a:rPr lang="en-US" sz="1600" dirty="0" smtClean="0"/>
              <a:t>-</a:t>
            </a:r>
            <a:r>
              <a:rPr lang="en-US" sz="1600" dirty="0"/>
              <a:t>-certificate-authority=/</a:t>
            </a:r>
            <a:r>
              <a:rPr lang="en-US" sz="1600" dirty="0" err="1"/>
              <a:t>etc</a:t>
            </a:r>
            <a:r>
              <a:rPr lang="en-US" sz="1600" dirty="0"/>
              <a:t>/</a:t>
            </a:r>
            <a:r>
              <a:rPr lang="en-US" sz="1600" dirty="0" err="1"/>
              <a:t>openshift</a:t>
            </a:r>
            <a:r>
              <a:rPr lang="en-US" sz="1600" dirty="0"/>
              <a:t>/master/</a:t>
            </a:r>
            <a:r>
              <a:rPr lang="en-US" sz="1600" dirty="0" err="1" smtClean="0"/>
              <a:t>ca.crt</a:t>
            </a:r>
            <a:r>
              <a:rPr lang="en-US" sz="1600" dirty="0" smtClean="0"/>
              <a:t> -</a:t>
            </a:r>
            <a:r>
              <a:rPr lang="en-US" sz="1600" dirty="0"/>
              <a:t>-server=https:</a:t>
            </a:r>
            <a:r>
              <a:rPr lang="en-US" sz="1600" dirty="0" smtClean="0"/>
              <a:t>//</a:t>
            </a:r>
            <a:r>
              <a:rPr lang="en-US" sz="1600" dirty="0"/>
              <a:t>master00-400c.oslab.opentlc.com</a:t>
            </a:r>
            <a:r>
              <a:rPr lang="en-US" sz="1600" dirty="0" smtClean="0"/>
              <a:t>:</a:t>
            </a:r>
            <a:r>
              <a:rPr lang="en-US" sz="1600" dirty="0"/>
              <a:t>8443</a:t>
            </a:r>
            <a:endParaRPr lang="en-US" sz="1600" dirty="0" smtClean="0">
              <a:hlinkClick r:id="rId2"/>
            </a:endParaRPr>
          </a:p>
          <a:p>
            <a:pPr marL="0" indent="0">
              <a:buNone/>
            </a:pPr>
            <a:endParaRPr lang="en-US" sz="1600" dirty="0" smtClean="0"/>
          </a:p>
          <a:p>
            <a:pPr marL="0" indent="0">
              <a:buNone/>
            </a:pPr>
            <a:r>
              <a:rPr lang="en-US" sz="1600" dirty="0" err="1"/>
              <a:t>oc</a:t>
            </a:r>
            <a:r>
              <a:rPr lang="en-US" sz="1600" dirty="0"/>
              <a:t> login -u </a:t>
            </a:r>
            <a:r>
              <a:rPr lang="en-US" sz="1600" dirty="0" err="1"/>
              <a:t>david</a:t>
            </a:r>
            <a:r>
              <a:rPr lang="en-US" sz="1600" dirty="0"/>
              <a:t> --insecure-skip-</a:t>
            </a:r>
            <a:r>
              <a:rPr lang="en-US" sz="1600" dirty="0" err="1"/>
              <a:t>tls</a:t>
            </a:r>
            <a:r>
              <a:rPr lang="en-US" sz="1600" dirty="0"/>
              <a:t>-verify --server=https://master00-${GUID}.oslab.opentlc.com:</a:t>
            </a:r>
            <a:r>
              <a:rPr lang="en-US" sz="1600" dirty="0" smtClean="0"/>
              <a:t>8443</a:t>
            </a:r>
          </a:p>
          <a:p>
            <a:pPr marL="0" indent="0">
              <a:buNone/>
            </a:pPr>
            <a:endParaRPr lang="en-US" sz="1600" dirty="0" smtClean="0"/>
          </a:p>
          <a:p>
            <a:pPr marL="0" indent="0">
              <a:buNone/>
            </a:pPr>
            <a:r>
              <a:rPr lang="en-US" sz="1600" dirty="0" err="1"/>
              <a:t>oc</a:t>
            </a:r>
            <a:r>
              <a:rPr lang="en-US" sz="1600" dirty="0"/>
              <a:t> login </a:t>
            </a:r>
            <a:r>
              <a:rPr lang="en-US" sz="1600" dirty="0" smtClean="0"/>
              <a:t>–u </a:t>
            </a:r>
            <a:r>
              <a:rPr lang="en-US" sz="1600" dirty="0" err="1" smtClean="0"/>
              <a:t>david</a:t>
            </a:r>
            <a:r>
              <a:rPr lang="en-US" sz="1600" dirty="0" smtClean="0"/>
              <a:t> </a:t>
            </a:r>
            <a:r>
              <a:rPr lang="en-US" sz="1600" dirty="0"/>
              <a:t>--certificate-authority=/</a:t>
            </a:r>
            <a:r>
              <a:rPr lang="en-US" sz="1600" dirty="0" err="1"/>
              <a:t>etc</a:t>
            </a:r>
            <a:r>
              <a:rPr lang="en-US" sz="1600" dirty="0"/>
              <a:t>/</a:t>
            </a:r>
            <a:r>
              <a:rPr lang="en-US" sz="1600" dirty="0" err="1"/>
              <a:t>openshift</a:t>
            </a:r>
            <a:r>
              <a:rPr lang="en-US" sz="1600" dirty="0"/>
              <a:t>/master/</a:t>
            </a:r>
            <a:r>
              <a:rPr lang="en-US" sz="1600" dirty="0" err="1"/>
              <a:t>ca.crt</a:t>
            </a:r>
            <a:r>
              <a:rPr lang="en-US" sz="1600" dirty="0"/>
              <a:t> --server=https://master00</a:t>
            </a:r>
            <a:r>
              <a:rPr lang="en-US" sz="1600" dirty="0" smtClean="0"/>
              <a:t>-da36.oslab.opentlc.com</a:t>
            </a:r>
            <a:r>
              <a:rPr lang="en-US" sz="1600" dirty="0"/>
              <a:t>:8443</a:t>
            </a:r>
            <a:endParaRPr lang="en-US" sz="1600" dirty="0">
              <a:hlinkClick r:id="rId2"/>
            </a:endParaRPr>
          </a:p>
          <a:p>
            <a:pPr marL="0" indent="0">
              <a:buNone/>
            </a:pPr>
            <a:endParaRPr lang="en-US" sz="1600" dirty="0" smtClean="0"/>
          </a:p>
          <a:p>
            <a:pPr marL="0" indent="0">
              <a:buNone/>
            </a:pPr>
            <a:r>
              <a:rPr lang="en-US" sz="1600" dirty="0" smtClean="0"/>
              <a:t>osc project </a:t>
            </a:r>
            <a:r>
              <a:rPr lang="en-US" sz="1600" dirty="0" err="1" smtClean="0"/>
              <a:t>rstudio</a:t>
            </a:r>
            <a:endParaRPr lang="en-US" sz="1600" dirty="0" smtClean="0"/>
          </a:p>
          <a:p>
            <a:pPr marL="0" indent="0">
              <a:buNone/>
            </a:pPr>
            <a:r>
              <a:rPr lang="en-US" sz="1600" dirty="0"/>
              <a:t>g</a:t>
            </a:r>
            <a:r>
              <a:rPr lang="en-US" sz="1600" dirty="0" smtClean="0"/>
              <a:t>it clone </a:t>
            </a:r>
            <a:r>
              <a:rPr lang="en-US" sz="1600" dirty="0" smtClean="0">
                <a:hlinkClick r:id="rId2"/>
              </a:rPr>
              <a:t>https://github.com/StefanoPicozzi/4CastR2</a:t>
            </a:r>
            <a:endParaRPr lang="en-US" sz="1600" dirty="0" smtClean="0"/>
          </a:p>
          <a:p>
            <a:pPr marL="0" indent="0">
              <a:buNone/>
            </a:pPr>
            <a:r>
              <a:rPr lang="en-US" sz="1600" dirty="0"/>
              <a:t>c</a:t>
            </a:r>
            <a:r>
              <a:rPr lang="en-US" sz="1600" dirty="0" smtClean="0"/>
              <a:t>d 4CastR2</a:t>
            </a:r>
          </a:p>
          <a:p>
            <a:pPr marL="0" indent="0">
              <a:buNone/>
            </a:pPr>
            <a:endParaRPr lang="en-US" sz="1600" dirty="0" smtClean="0"/>
          </a:p>
          <a:p>
            <a:pPr marL="0" indent="0">
              <a:buNone/>
            </a:pPr>
            <a:r>
              <a:rPr lang="en-US" sz="1600" dirty="0" smtClean="0"/>
              <a:t># For as many N as needed</a:t>
            </a:r>
          </a:p>
          <a:p>
            <a:pPr marL="0" indent="0">
              <a:buNone/>
            </a:pPr>
            <a:r>
              <a:rPr lang="en-US" sz="1600" dirty="0" smtClean="0"/>
              <a:t>vi </a:t>
            </a:r>
            <a:r>
              <a:rPr lang="en-US" sz="1600" dirty="0" err="1" smtClean="0"/>
              <a:t>rstudioN-</a:t>
            </a:r>
            <a:r>
              <a:rPr lang="en-US" sz="1600" dirty="0" err="1"/>
              <a:t>complete.json</a:t>
            </a:r>
            <a:endParaRPr lang="en-US" sz="1600" dirty="0"/>
          </a:p>
          <a:p>
            <a:pPr lvl="1"/>
            <a:r>
              <a:rPr lang="en-US" sz="1200" dirty="0" smtClean="0"/>
              <a:t>Edit “host” to reflect your site</a:t>
            </a:r>
          </a:p>
          <a:p>
            <a:pPr lvl="1"/>
            <a:endParaRPr lang="en-US" sz="1200" dirty="0" smtClean="0"/>
          </a:p>
          <a:p>
            <a:pPr marL="0" indent="0">
              <a:buNone/>
            </a:pPr>
            <a:r>
              <a:rPr lang="en-US" sz="1600" dirty="0" err="1" smtClean="0"/>
              <a:t>oc</a:t>
            </a:r>
            <a:r>
              <a:rPr lang="en-US" sz="1600" dirty="0" smtClean="0"/>
              <a:t> delete </a:t>
            </a:r>
            <a:r>
              <a:rPr lang="en-US" sz="1600" dirty="0"/>
              <a:t>-f </a:t>
            </a:r>
            <a:r>
              <a:rPr lang="en-US" sz="1600" dirty="0" err="1"/>
              <a:t>rstudioN-</a:t>
            </a:r>
            <a:r>
              <a:rPr lang="en-US" sz="1600" dirty="0" err="1" smtClean="0"/>
              <a:t>complete.json</a:t>
            </a:r>
            <a:endParaRPr lang="en-US" sz="1600" dirty="0" smtClean="0"/>
          </a:p>
          <a:p>
            <a:pPr marL="0" indent="0">
              <a:buNone/>
            </a:pPr>
            <a:r>
              <a:rPr lang="en-US" sz="1600" dirty="0" err="1" smtClean="0"/>
              <a:t>oc</a:t>
            </a:r>
            <a:r>
              <a:rPr lang="en-US" sz="1600" dirty="0" smtClean="0"/>
              <a:t> create -f </a:t>
            </a:r>
            <a:r>
              <a:rPr lang="en-US" sz="1600" dirty="0" err="1" smtClean="0"/>
              <a:t>rstudioN-complete.json</a:t>
            </a:r>
            <a:endParaRPr lang="en-US" sz="1600" dirty="0"/>
          </a:p>
        </p:txBody>
      </p:sp>
    </p:spTree>
    <p:extLst>
      <p:ext uri="{BB962C8B-B14F-4D97-AF65-F5344CB8AC3E}">
        <p14:creationId xmlns:p14="http://schemas.microsoft.com/office/powerpoint/2010/main" val="34841135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OpenShift V3 – Logs</a:t>
            </a:r>
            <a:endParaRPr lang="en-US" dirty="0"/>
          </a:p>
        </p:txBody>
      </p:sp>
      <p:sp>
        <p:nvSpPr>
          <p:cNvPr id="3" name="Content Placeholder 2"/>
          <p:cNvSpPr>
            <a:spLocks noGrp="1"/>
          </p:cNvSpPr>
          <p:nvPr>
            <p:ph idx="1"/>
          </p:nvPr>
        </p:nvSpPr>
        <p:spPr>
          <a:xfrm>
            <a:off x="457200" y="1383346"/>
            <a:ext cx="8229600" cy="5037667"/>
          </a:xfrm>
        </p:spPr>
        <p:txBody>
          <a:bodyPr>
            <a:normAutofit/>
          </a:bodyPr>
          <a:lstStyle/>
          <a:p>
            <a:pPr marL="0" indent="0">
              <a:buNone/>
            </a:pPr>
            <a:r>
              <a:rPr lang="en-US" sz="2400" dirty="0" smtClean="0"/>
              <a:t>Password=r3dh4t1!</a:t>
            </a:r>
          </a:p>
          <a:p>
            <a:pPr marL="0" indent="0">
              <a:buNone/>
            </a:pPr>
            <a:endParaRPr lang="en-US" sz="2400" dirty="0" smtClean="0"/>
          </a:p>
          <a:p>
            <a:pPr marL="0" indent="0">
              <a:buNone/>
            </a:pPr>
            <a:r>
              <a:rPr lang="en-US" sz="2400" dirty="0" err="1" smtClean="0"/>
              <a:t>ssh</a:t>
            </a:r>
            <a:r>
              <a:rPr lang="en-US" sz="2400" dirty="0" smtClean="0"/>
              <a:t> login master/node00/node01</a:t>
            </a:r>
          </a:p>
          <a:p>
            <a:pPr marL="0" indent="0">
              <a:buNone/>
            </a:pPr>
            <a:r>
              <a:rPr lang="en-US" sz="2400" dirty="0" smtClean="0"/>
              <a:t>$ </a:t>
            </a:r>
            <a:r>
              <a:rPr lang="en-US" sz="2400" dirty="0" err="1" smtClean="0"/>
              <a:t>su</a:t>
            </a:r>
            <a:r>
              <a:rPr lang="en-US" sz="2400" dirty="0" smtClean="0"/>
              <a:t> </a:t>
            </a:r>
            <a:r>
              <a:rPr lang="en-US" sz="2400" dirty="0" smtClean="0">
                <a:hlinkClick r:id="rId2"/>
              </a:rPr>
              <a:t>–</a:t>
            </a:r>
            <a:r>
              <a:rPr lang="en-US" sz="2400" dirty="0" smtClean="0"/>
              <a:t> root</a:t>
            </a:r>
          </a:p>
          <a:p>
            <a:pPr marL="0" indent="0">
              <a:buNone/>
            </a:pPr>
            <a:endParaRPr lang="en-US" sz="2400" dirty="0" smtClean="0">
              <a:hlinkClick r:id="rId2"/>
            </a:endParaRPr>
          </a:p>
          <a:p>
            <a:pPr marL="0" indent="0">
              <a:buNone/>
            </a:pPr>
            <a:r>
              <a:rPr lang="en-US" sz="2400" dirty="0" err="1"/>
              <a:t>docker</a:t>
            </a:r>
            <a:r>
              <a:rPr lang="en-US" sz="2400" dirty="0"/>
              <a:t> inspect --format {{.</a:t>
            </a:r>
            <a:r>
              <a:rPr lang="en-US" sz="2400" dirty="0" err="1"/>
              <a:t>State.Pid</a:t>
            </a:r>
            <a:r>
              <a:rPr lang="en-US" sz="2400" dirty="0"/>
              <a:t>}} \ `</a:t>
            </a:r>
            <a:r>
              <a:rPr lang="en-US" sz="2400" dirty="0" err="1"/>
              <a:t>docker</a:t>
            </a:r>
            <a:r>
              <a:rPr lang="en-US" sz="2400" dirty="0"/>
              <a:t> </a:t>
            </a:r>
            <a:r>
              <a:rPr lang="en-US" sz="2400" dirty="0" err="1"/>
              <a:t>ps</a:t>
            </a:r>
            <a:r>
              <a:rPr lang="en-US" sz="2400" dirty="0"/>
              <a:t> | </a:t>
            </a:r>
            <a:r>
              <a:rPr lang="en-US" sz="2400" dirty="0" err="1"/>
              <a:t>grep</a:t>
            </a:r>
            <a:r>
              <a:rPr lang="en-US" sz="2400" dirty="0"/>
              <a:t> </a:t>
            </a:r>
            <a:r>
              <a:rPr lang="en-US" sz="2400" dirty="0" err="1" smtClean="0"/>
              <a:t>rstudio</a:t>
            </a:r>
            <a:r>
              <a:rPr lang="en-US" sz="2400" dirty="0" smtClean="0"/>
              <a:t> </a:t>
            </a:r>
            <a:r>
              <a:rPr lang="en-US" sz="2400" dirty="0"/>
              <a:t>| </a:t>
            </a:r>
            <a:r>
              <a:rPr lang="en-US" sz="2400" dirty="0" err="1"/>
              <a:t>awk</a:t>
            </a:r>
            <a:r>
              <a:rPr lang="en-US" sz="2400" dirty="0"/>
              <a:t> '{print $1}'</a:t>
            </a:r>
            <a:r>
              <a:rPr lang="en-US" sz="2400" dirty="0" smtClean="0"/>
              <a:t>`</a:t>
            </a:r>
          </a:p>
          <a:p>
            <a:pPr marL="0" indent="0">
              <a:buNone/>
            </a:pPr>
            <a:endParaRPr lang="en-US" sz="2400" dirty="0" smtClean="0"/>
          </a:p>
          <a:p>
            <a:pPr marL="0" indent="0">
              <a:buNone/>
            </a:pPr>
            <a:r>
              <a:rPr lang="en-US" sz="2400" dirty="0" err="1" smtClean="0"/>
              <a:t>nsenter</a:t>
            </a:r>
            <a:r>
              <a:rPr lang="en-US" sz="2400" dirty="0" smtClean="0"/>
              <a:t> </a:t>
            </a:r>
            <a:r>
              <a:rPr lang="en-US" sz="2400" dirty="0"/>
              <a:t>-m -u -n -</a:t>
            </a:r>
            <a:r>
              <a:rPr lang="en-US" sz="2400" dirty="0" err="1"/>
              <a:t>i</a:t>
            </a:r>
            <a:r>
              <a:rPr lang="en-US" sz="2400" dirty="0"/>
              <a:t> -p </a:t>
            </a:r>
            <a:r>
              <a:rPr lang="en-US" sz="2400" dirty="0" smtClean="0"/>
              <a:t>–t &lt;PID&gt;</a:t>
            </a:r>
          </a:p>
          <a:p>
            <a:pPr marL="0" indent="0">
              <a:buNone/>
            </a:pPr>
            <a:r>
              <a:rPr lang="en-US" sz="2400" dirty="0"/>
              <a:t>c</a:t>
            </a:r>
            <a:r>
              <a:rPr lang="en-US" sz="2400" dirty="0" smtClean="0"/>
              <a:t>d /var/log</a:t>
            </a:r>
            <a:endParaRPr lang="en-US" sz="2400" dirty="0" smtClean="0">
              <a:hlinkClick r:id="rId2"/>
            </a:endParaRPr>
          </a:p>
          <a:p>
            <a:pPr marL="0" indent="0">
              <a:buNone/>
            </a:pPr>
            <a:endParaRPr lang="en-US" sz="2400" dirty="0" smtClean="0">
              <a:hlinkClick r:id="rId2"/>
            </a:endParaRPr>
          </a:p>
        </p:txBody>
      </p:sp>
    </p:spTree>
    <p:extLst>
      <p:ext uri="{BB962C8B-B14F-4D97-AF65-F5344CB8AC3E}">
        <p14:creationId xmlns:p14="http://schemas.microsoft.com/office/powerpoint/2010/main" val="21649847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1026"/>
          <p:cNvSpPr>
            <a:spLocks noGrp="1" noChangeArrowheads="1"/>
          </p:cNvSpPr>
          <p:nvPr>
            <p:ph type="title"/>
          </p:nvPr>
        </p:nvSpPr>
        <p:spPr/>
        <p:txBody>
          <a:bodyPr/>
          <a:lstStyle/>
          <a:p>
            <a:r>
              <a:rPr lang="en-US"/>
              <a:t>Tutorials cont.</a:t>
            </a:r>
          </a:p>
        </p:txBody>
      </p:sp>
      <p:sp>
        <p:nvSpPr>
          <p:cNvPr id="73731" name="Rectangle 1027"/>
          <p:cNvSpPr>
            <a:spLocks noGrp="1" noChangeArrowheads="1"/>
          </p:cNvSpPr>
          <p:nvPr>
            <p:ph type="body" idx="1"/>
          </p:nvPr>
        </p:nvSpPr>
        <p:spPr/>
        <p:txBody>
          <a:bodyPr/>
          <a:lstStyle/>
          <a:p>
            <a:r>
              <a:rPr lang="en-US"/>
              <a:t>Textbooks</a:t>
            </a:r>
          </a:p>
          <a:p>
            <a:pPr lvl="1"/>
            <a:r>
              <a:rPr lang="en-US"/>
              <a:t>Venables &amp; Ripley (2002) </a:t>
            </a:r>
            <a:r>
              <a:rPr lang="en-US" i="1"/>
              <a:t>Modern Applied Statistics with S. </a:t>
            </a:r>
            <a:r>
              <a:rPr lang="en-US"/>
              <a:t>New York: Springer-Verlag.</a:t>
            </a:r>
          </a:p>
          <a:p>
            <a:pPr lvl="1"/>
            <a:r>
              <a:rPr lang="en-US"/>
              <a:t>Chambers (1998).  </a:t>
            </a:r>
            <a:r>
              <a:rPr lang="en-US" i="1"/>
              <a:t>Programming With Data: A guide to the S language.</a:t>
            </a:r>
            <a:r>
              <a:rPr lang="en-US"/>
              <a:t>  New York: Springer-Verlag.</a:t>
            </a:r>
          </a:p>
        </p:txBody>
      </p:sp>
    </p:spTree>
    <p:extLst>
      <p:ext uri="{BB962C8B-B14F-4D97-AF65-F5344CB8AC3E}">
        <p14:creationId xmlns:p14="http://schemas.microsoft.com/office/powerpoint/2010/main" val="588287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Practice Based Learning</a:t>
            </a:r>
            <a:endParaRPr lang="en-US" dirty="0"/>
          </a:p>
        </p:txBody>
      </p:sp>
      <p:sp>
        <p:nvSpPr>
          <p:cNvPr id="8" name="Text Placeholder 3"/>
          <p:cNvSpPr txBox="1">
            <a:spLocks/>
          </p:cNvSpPr>
          <p:nvPr/>
        </p:nvSpPr>
        <p:spPr>
          <a:xfrm>
            <a:off x="619142" y="1220755"/>
            <a:ext cx="3709867" cy="5088565"/>
          </a:xfrm>
          <a:prstGeom prst="rect">
            <a:avLst/>
          </a:prstGeom>
        </p:spPr>
        <p:txBody>
          <a:bodyPr lIns="34259" tIns="17128" rIns="34259" bIns="17128"/>
          <a:lstStyle>
            <a:lvl1pPr marL="342900" indent="-342900" algn="l" defTabSz="457200" rtl="0" fontAlgn="base" hangingPunct="0">
              <a:lnSpc>
                <a:spcPct val="93000"/>
              </a:lnSpc>
              <a:spcBef>
                <a:spcPct val="0"/>
              </a:spcBef>
              <a:spcAft>
                <a:spcPts val="1425"/>
              </a:spcAft>
              <a:buClr>
                <a:srgbClr val="000000"/>
              </a:buClr>
              <a:buSzPct val="100000"/>
              <a:buFont typeface="Times New Roman" charset="0"/>
              <a:defRPr sz="4400">
                <a:solidFill>
                  <a:srgbClr val="000000"/>
                </a:solidFill>
                <a:latin typeface="+mn-lt"/>
                <a:ea typeface="+mn-ea"/>
                <a:cs typeface="+mn-cs"/>
              </a:defRPr>
            </a:lvl1pPr>
            <a:lvl2pPr marL="742950" indent="-285750" algn="l" defTabSz="457200" rtl="0" fontAlgn="base" hangingPunct="0">
              <a:lnSpc>
                <a:spcPct val="93000"/>
              </a:lnSpc>
              <a:spcBef>
                <a:spcPct val="0"/>
              </a:spcBef>
              <a:spcAft>
                <a:spcPts val="1138"/>
              </a:spcAft>
              <a:buClr>
                <a:srgbClr val="000000"/>
              </a:buClr>
              <a:buSzPct val="100000"/>
              <a:buFont typeface="Times New Roman" charset="0"/>
              <a:defRPr sz="4400">
                <a:solidFill>
                  <a:srgbClr val="000000"/>
                </a:solidFill>
                <a:latin typeface="+mn-lt"/>
                <a:ea typeface="+mn-ea"/>
                <a:cs typeface="+mn-cs"/>
              </a:defRPr>
            </a:lvl2pPr>
            <a:lvl3pPr marL="1143000" indent="-228600" algn="l" defTabSz="457200" rtl="0" fontAlgn="base" hangingPunct="0">
              <a:lnSpc>
                <a:spcPct val="93000"/>
              </a:lnSpc>
              <a:spcBef>
                <a:spcPct val="0"/>
              </a:spcBef>
              <a:spcAft>
                <a:spcPts val="850"/>
              </a:spcAft>
              <a:buClr>
                <a:srgbClr val="000000"/>
              </a:buClr>
              <a:buSzPct val="100000"/>
              <a:buFont typeface="Times New Roman" charset="0"/>
              <a:defRPr sz="4400">
                <a:solidFill>
                  <a:srgbClr val="000000"/>
                </a:solidFill>
                <a:latin typeface="+mn-lt"/>
                <a:ea typeface="+mn-ea"/>
                <a:cs typeface="+mn-cs"/>
              </a:defRPr>
            </a:lvl3pPr>
            <a:lvl4pPr marL="1600200" indent="-228600" algn="l" defTabSz="457200" rtl="0" fontAlgn="base" hangingPunct="0">
              <a:lnSpc>
                <a:spcPct val="93000"/>
              </a:lnSpc>
              <a:spcBef>
                <a:spcPct val="0"/>
              </a:spcBef>
              <a:spcAft>
                <a:spcPts val="575"/>
              </a:spcAft>
              <a:buClr>
                <a:srgbClr val="000000"/>
              </a:buClr>
              <a:buSzPct val="100000"/>
              <a:buFont typeface="Times New Roman" charset="0"/>
              <a:defRPr sz="4400">
                <a:solidFill>
                  <a:srgbClr val="000000"/>
                </a:solidFill>
                <a:latin typeface="+mn-lt"/>
                <a:ea typeface="+mn-ea"/>
                <a:cs typeface="+mn-cs"/>
              </a:defRPr>
            </a:lvl4pPr>
            <a:lvl5pPr marL="2057400" indent="-228600" algn="l" defTabSz="457200" rtl="0" fontAlgn="base" hangingPunct="0">
              <a:lnSpc>
                <a:spcPct val="93000"/>
              </a:lnSpc>
              <a:spcBef>
                <a:spcPct val="0"/>
              </a:spcBef>
              <a:spcAft>
                <a:spcPts val="288"/>
              </a:spcAft>
              <a:buClr>
                <a:srgbClr val="000000"/>
              </a:buClr>
              <a:buSzPct val="100000"/>
              <a:buFont typeface="Times New Roman" charset="0"/>
              <a:defRPr sz="4400">
                <a:solidFill>
                  <a:srgbClr val="000000"/>
                </a:solidFill>
                <a:latin typeface="+mn-lt"/>
                <a:ea typeface="+mn-ea"/>
                <a:cs typeface="+mn-cs"/>
              </a:defRPr>
            </a:lvl5pPr>
            <a:lvl6pPr marL="2514600" indent="-228600" algn="l" defTabSz="457200" rtl="0" fontAlgn="base" hangingPunct="0">
              <a:lnSpc>
                <a:spcPct val="93000"/>
              </a:lnSpc>
              <a:spcBef>
                <a:spcPct val="0"/>
              </a:spcBef>
              <a:spcAft>
                <a:spcPts val="288"/>
              </a:spcAft>
              <a:buClr>
                <a:srgbClr val="000000"/>
              </a:buClr>
              <a:buSzPct val="100000"/>
              <a:buFont typeface="Times New Roman" charset="0"/>
              <a:defRPr sz="4400">
                <a:solidFill>
                  <a:srgbClr val="000000"/>
                </a:solidFill>
                <a:latin typeface="+mn-lt"/>
                <a:ea typeface="+mn-ea"/>
                <a:cs typeface="+mn-cs"/>
              </a:defRPr>
            </a:lvl6pPr>
            <a:lvl7pPr marL="2971800" indent="-228600" algn="l" defTabSz="457200" rtl="0" fontAlgn="base" hangingPunct="0">
              <a:lnSpc>
                <a:spcPct val="93000"/>
              </a:lnSpc>
              <a:spcBef>
                <a:spcPct val="0"/>
              </a:spcBef>
              <a:spcAft>
                <a:spcPts val="288"/>
              </a:spcAft>
              <a:buClr>
                <a:srgbClr val="000000"/>
              </a:buClr>
              <a:buSzPct val="100000"/>
              <a:buFont typeface="Times New Roman" charset="0"/>
              <a:defRPr sz="4400">
                <a:solidFill>
                  <a:srgbClr val="000000"/>
                </a:solidFill>
                <a:latin typeface="+mn-lt"/>
                <a:ea typeface="+mn-ea"/>
                <a:cs typeface="+mn-cs"/>
              </a:defRPr>
            </a:lvl7pPr>
            <a:lvl8pPr marL="3429000" indent="-228600" algn="l" defTabSz="457200" rtl="0" fontAlgn="base" hangingPunct="0">
              <a:lnSpc>
                <a:spcPct val="93000"/>
              </a:lnSpc>
              <a:spcBef>
                <a:spcPct val="0"/>
              </a:spcBef>
              <a:spcAft>
                <a:spcPts val="288"/>
              </a:spcAft>
              <a:buClr>
                <a:srgbClr val="000000"/>
              </a:buClr>
              <a:buSzPct val="100000"/>
              <a:buFont typeface="Times New Roman" charset="0"/>
              <a:defRPr sz="4400">
                <a:solidFill>
                  <a:srgbClr val="000000"/>
                </a:solidFill>
                <a:latin typeface="+mn-lt"/>
                <a:ea typeface="+mn-ea"/>
                <a:cs typeface="+mn-cs"/>
              </a:defRPr>
            </a:lvl8pPr>
            <a:lvl9pPr marL="3886200" indent="-228600" algn="l" defTabSz="457200" rtl="0" fontAlgn="base" hangingPunct="0">
              <a:lnSpc>
                <a:spcPct val="93000"/>
              </a:lnSpc>
              <a:spcBef>
                <a:spcPct val="0"/>
              </a:spcBef>
              <a:spcAft>
                <a:spcPts val="288"/>
              </a:spcAft>
              <a:buClr>
                <a:srgbClr val="000000"/>
              </a:buClr>
              <a:buSzPct val="100000"/>
              <a:buFont typeface="Times New Roman" charset="0"/>
              <a:defRPr sz="4400">
                <a:solidFill>
                  <a:srgbClr val="000000"/>
                </a:solidFill>
                <a:latin typeface="+mn-lt"/>
                <a:ea typeface="+mn-ea"/>
                <a:cs typeface="+mn-cs"/>
              </a:defRPr>
            </a:lvl9pPr>
          </a:lstStyle>
          <a:p>
            <a:pPr marL="170698" indent="-170698">
              <a:buFont typeface="Arial"/>
              <a:buChar char="•"/>
            </a:pPr>
            <a:r>
              <a:rPr lang="en-US" sz="1600" b="1" dirty="0"/>
              <a:t>Challenge</a:t>
            </a:r>
          </a:p>
          <a:p>
            <a:pPr marL="331880" lvl="1" indent="-182000">
              <a:lnSpc>
                <a:spcPct val="100000"/>
              </a:lnSpc>
              <a:spcAft>
                <a:spcPts val="400"/>
              </a:spcAft>
              <a:buFont typeface="Lucida Grande"/>
              <a:buChar char="-"/>
            </a:pPr>
            <a:r>
              <a:rPr lang="en-US" sz="1300" dirty="0"/>
              <a:t>Software engineering students in teams across full life cycle</a:t>
            </a:r>
          </a:p>
          <a:p>
            <a:pPr marL="331880" lvl="1" indent="-182000">
              <a:lnSpc>
                <a:spcPct val="100000"/>
              </a:lnSpc>
              <a:spcAft>
                <a:spcPts val="400"/>
              </a:spcAft>
              <a:buFont typeface="Lucida Grande"/>
              <a:buChar char="-"/>
            </a:pPr>
            <a:r>
              <a:rPr lang="en-US" sz="1300" dirty="0"/>
              <a:t>Yak shaving* such as for tear-up/down of databases, network, tooling</a:t>
            </a:r>
          </a:p>
          <a:p>
            <a:pPr marL="331880" lvl="1" indent="-182000">
              <a:lnSpc>
                <a:spcPct val="100000"/>
              </a:lnSpc>
              <a:spcAft>
                <a:spcPts val="400"/>
              </a:spcAft>
              <a:buFont typeface="Lucida Grande"/>
              <a:buChar char="-"/>
            </a:pPr>
            <a:r>
              <a:rPr lang="en-US" sz="1300" dirty="0"/>
              <a:t>Virtual machine sprawl supporting 1,000+ students across their capstone projects</a:t>
            </a:r>
          </a:p>
          <a:p>
            <a:pPr marL="149882" lvl="1" indent="0">
              <a:lnSpc>
                <a:spcPct val="70000"/>
              </a:lnSpc>
            </a:pPr>
            <a:endParaRPr lang="en-US" sz="100" dirty="0"/>
          </a:p>
          <a:p>
            <a:pPr marL="171293" indent="-171293">
              <a:buFont typeface="Arial"/>
              <a:buChar char="•"/>
            </a:pPr>
            <a:r>
              <a:rPr lang="en-US" sz="1600" b="1" dirty="0"/>
              <a:t>Solution</a:t>
            </a:r>
          </a:p>
          <a:p>
            <a:pPr marL="331880" lvl="1" indent="-160587">
              <a:lnSpc>
                <a:spcPct val="100000"/>
              </a:lnSpc>
              <a:spcAft>
                <a:spcPts val="400"/>
              </a:spcAft>
              <a:buFont typeface="Lucida Grande"/>
              <a:buChar char="-"/>
            </a:pPr>
            <a:r>
              <a:rPr lang="en-US" sz="1300" dirty="0"/>
              <a:t>Dense, multi-tenanted containers eases sprawl and allows long-lived projects</a:t>
            </a:r>
          </a:p>
          <a:p>
            <a:pPr marL="331880" lvl="1" indent="-160587">
              <a:lnSpc>
                <a:spcPct val="100000"/>
              </a:lnSpc>
              <a:spcAft>
                <a:spcPts val="400"/>
              </a:spcAft>
              <a:buFont typeface="Lucida Grande"/>
              <a:buChar char="-"/>
            </a:pPr>
            <a:r>
              <a:rPr lang="en-US" sz="1300" dirty="0"/>
              <a:t>Team and role support facilitates collaboration</a:t>
            </a:r>
          </a:p>
          <a:p>
            <a:pPr marL="331880" lvl="1" indent="-160587">
              <a:lnSpc>
                <a:spcPct val="100000"/>
              </a:lnSpc>
              <a:spcAft>
                <a:spcPts val="400"/>
              </a:spcAft>
              <a:buFont typeface="Lucida Grande"/>
              <a:buChar char="-"/>
            </a:pPr>
            <a:r>
              <a:rPr lang="en-US" sz="1300" dirty="0"/>
              <a:t>Action hooks enable CI/CD support</a:t>
            </a:r>
          </a:p>
          <a:p>
            <a:pPr marL="331880" lvl="1" indent="-160587">
              <a:lnSpc>
                <a:spcPct val="100000"/>
              </a:lnSpc>
              <a:spcAft>
                <a:spcPts val="400"/>
              </a:spcAft>
              <a:buFont typeface="Lucida Grande"/>
              <a:buChar char="-"/>
            </a:pPr>
            <a:r>
              <a:rPr lang="en-US" sz="1300" dirty="0"/>
              <a:t>Automation simplifies network provisioning</a:t>
            </a:r>
          </a:p>
        </p:txBody>
      </p:sp>
      <p:pic>
        <p:nvPicPr>
          <p:cNvPr id="10" name="Picture 9"/>
          <p:cNvPicPr>
            <a:picLocks noChangeAspect="1"/>
          </p:cNvPicPr>
          <p:nvPr/>
        </p:nvPicPr>
        <p:blipFill>
          <a:blip r:embed="rId3"/>
          <a:stretch>
            <a:fillRect/>
          </a:stretch>
        </p:blipFill>
        <p:spPr>
          <a:xfrm>
            <a:off x="5732979" y="1196752"/>
            <a:ext cx="2563323" cy="3238304"/>
          </a:xfrm>
          <a:prstGeom prst="rect">
            <a:avLst/>
          </a:prstGeom>
        </p:spPr>
      </p:pic>
      <p:grpSp>
        <p:nvGrpSpPr>
          <p:cNvPr id="5" name="Group 4"/>
          <p:cNvGrpSpPr/>
          <p:nvPr/>
        </p:nvGrpSpPr>
        <p:grpSpPr>
          <a:xfrm>
            <a:off x="4139952" y="2564904"/>
            <a:ext cx="4104456" cy="3648405"/>
            <a:chOff x="11041310" y="5129808"/>
            <a:chExt cx="10946640" cy="7296811"/>
          </a:xfrm>
        </p:grpSpPr>
        <p:grpSp>
          <p:nvGrpSpPr>
            <p:cNvPr id="6" name="Group 5"/>
            <p:cNvGrpSpPr/>
            <p:nvPr/>
          </p:nvGrpSpPr>
          <p:grpSpPr>
            <a:xfrm>
              <a:off x="12769726" y="9162256"/>
              <a:ext cx="9218224" cy="3264363"/>
              <a:chOff x="15345726" y="9192607"/>
              <a:chExt cx="8523360" cy="3264363"/>
            </a:xfrm>
          </p:grpSpPr>
          <p:sp>
            <p:nvSpPr>
              <p:cNvPr id="13" name="Content Placeholder 7"/>
              <p:cNvSpPr txBox="1">
                <a:spLocks/>
              </p:cNvSpPr>
              <p:nvPr/>
            </p:nvSpPr>
            <p:spPr bwMode="auto">
              <a:xfrm>
                <a:off x="15345726" y="9192607"/>
                <a:ext cx="4696733" cy="3264363"/>
              </a:xfrm>
              <a:prstGeom prst="rect">
                <a:avLst/>
              </a:prstGeom>
              <a:solidFill>
                <a:srgbClr val="FFFFFF"/>
              </a:solidFill>
              <a:ln>
                <a:noFill/>
              </a:ln>
              <a:effectLst>
                <a:outerShdw blurRad="63500" dist="38099" dir="2700000" algn="ctr" rotWithShape="0">
                  <a:schemeClr val="bg2">
                    <a:alpha val="74998"/>
                  </a:schemeClr>
                </a:outerShdw>
              </a:effectLst>
              <a:extLst>
                <a:ext uri="{91240B29-F687-4f45-9708-019B960494DF}">
                  <a14:hiddenLine xmlns:a14="http://schemas.microsoft.com/office/drawing/2010/main" w="9525" cap="flat">
                    <a:solidFill>
                      <a:srgbClr val="808080"/>
                    </a:solidFill>
                    <a:round/>
                    <a:headEnd/>
                    <a:tailEnd/>
                  </a14:hiddenLine>
                </a:ext>
                <a:ext uri="{FAA26D3D-D897-4be2-8F04-BA451C77F1D7}">
                  <ma14:placeholderFlag xmlns:ma14="http://schemas.microsoft.com/office/mac/drawingml/2011/main" val="1"/>
                </a:ext>
              </a:extLst>
            </p:spPr>
            <p:txBody>
              <a:bodyPr vert="horz" wrap="square" lIns="0" tIns="38808" rIns="0" bIns="0" numCol="1" anchor="t" anchorCtr="0" compatLnSpc="1">
                <a:prstTxWarp prst="textNoShape">
                  <a:avLst/>
                </a:prstTxWarp>
              </a:bodyPr>
              <a:lstStyle>
                <a:lvl1pPr marL="342900" indent="-342900" algn="l" defTabSz="457200" rtl="0" fontAlgn="base" hangingPunct="0">
                  <a:lnSpc>
                    <a:spcPct val="93000"/>
                  </a:lnSpc>
                  <a:spcBef>
                    <a:spcPct val="0"/>
                  </a:spcBef>
                  <a:spcAft>
                    <a:spcPts val="1425"/>
                  </a:spcAft>
                  <a:buClr>
                    <a:srgbClr val="000000"/>
                  </a:buClr>
                  <a:buSzPct val="100000"/>
                  <a:buFont typeface="Times New Roman" charset="0"/>
                  <a:defRPr sz="2800">
                    <a:solidFill>
                      <a:srgbClr val="000000"/>
                    </a:solidFill>
                    <a:latin typeface="+mn-lt"/>
                    <a:ea typeface="+mn-ea"/>
                    <a:cs typeface="+mn-cs"/>
                  </a:defRPr>
                </a:lvl1pPr>
                <a:lvl2pPr marL="742950" indent="-285750" algn="l" defTabSz="457200" rtl="0" fontAlgn="base" hangingPunct="0">
                  <a:lnSpc>
                    <a:spcPct val="93000"/>
                  </a:lnSpc>
                  <a:spcBef>
                    <a:spcPct val="0"/>
                  </a:spcBef>
                  <a:spcAft>
                    <a:spcPts val="1138"/>
                  </a:spcAft>
                  <a:buClr>
                    <a:srgbClr val="000000"/>
                  </a:buClr>
                  <a:buSzPct val="100000"/>
                  <a:buFont typeface="Times New Roman" charset="0"/>
                  <a:defRPr sz="2400">
                    <a:solidFill>
                      <a:srgbClr val="000000"/>
                    </a:solidFill>
                    <a:latin typeface="+mn-lt"/>
                    <a:ea typeface="+mn-ea"/>
                    <a:cs typeface="+mn-cs"/>
                  </a:defRPr>
                </a:lvl2pPr>
                <a:lvl3pPr marL="1143000" indent="-228600" algn="l" defTabSz="457200" rtl="0" fontAlgn="base" hangingPunct="0">
                  <a:lnSpc>
                    <a:spcPct val="93000"/>
                  </a:lnSpc>
                  <a:spcBef>
                    <a:spcPct val="0"/>
                  </a:spcBef>
                  <a:spcAft>
                    <a:spcPts val="850"/>
                  </a:spcAft>
                  <a:buClr>
                    <a:srgbClr val="000000"/>
                  </a:buClr>
                  <a:buSzPct val="100000"/>
                  <a:buFont typeface="Times New Roman" charset="0"/>
                  <a:defRPr sz="2000">
                    <a:solidFill>
                      <a:srgbClr val="000000"/>
                    </a:solidFill>
                    <a:latin typeface="+mn-lt"/>
                    <a:ea typeface="+mn-ea"/>
                    <a:cs typeface="+mn-cs"/>
                  </a:defRPr>
                </a:lvl3pPr>
                <a:lvl4pPr marL="1600200" indent="-228600" algn="l" defTabSz="457200" rtl="0" fontAlgn="base" hangingPunct="0">
                  <a:lnSpc>
                    <a:spcPct val="93000"/>
                  </a:lnSpc>
                  <a:spcBef>
                    <a:spcPct val="0"/>
                  </a:spcBef>
                  <a:spcAft>
                    <a:spcPts val="575"/>
                  </a:spcAft>
                  <a:buClr>
                    <a:srgbClr val="000000"/>
                  </a:buClr>
                  <a:buSzPct val="100000"/>
                  <a:buFont typeface="Times New Roman" charset="0"/>
                  <a:defRPr sz="1800">
                    <a:solidFill>
                      <a:srgbClr val="000000"/>
                    </a:solidFill>
                    <a:latin typeface="+mn-lt"/>
                    <a:ea typeface="+mn-ea"/>
                    <a:cs typeface="+mn-cs"/>
                  </a:defRPr>
                </a:lvl4pPr>
                <a:lvl5pPr marL="2057400" indent="-228600" algn="l" defTabSz="457200" rtl="0" fontAlgn="base" hangingPunct="0">
                  <a:lnSpc>
                    <a:spcPct val="93000"/>
                  </a:lnSpc>
                  <a:spcBef>
                    <a:spcPct val="0"/>
                  </a:spcBef>
                  <a:spcAft>
                    <a:spcPts val="288"/>
                  </a:spcAft>
                  <a:buClr>
                    <a:srgbClr val="000000"/>
                  </a:buClr>
                  <a:buSzPct val="100000"/>
                  <a:buFont typeface="Times New Roman" charset="0"/>
                  <a:defRPr sz="1800">
                    <a:solidFill>
                      <a:srgbClr val="000000"/>
                    </a:solidFill>
                    <a:latin typeface="+mn-lt"/>
                    <a:ea typeface="+mn-ea"/>
                    <a:cs typeface="+mn-cs"/>
                  </a:defRPr>
                </a:lvl5pPr>
                <a:lvl6pPr marL="2514600" indent="-228600" algn="l" defTabSz="457200" rtl="0" fontAlgn="base" hangingPunct="0">
                  <a:lnSpc>
                    <a:spcPct val="93000"/>
                  </a:lnSpc>
                  <a:spcBef>
                    <a:spcPct val="0"/>
                  </a:spcBef>
                  <a:spcAft>
                    <a:spcPts val="288"/>
                  </a:spcAft>
                  <a:buClr>
                    <a:srgbClr val="000000"/>
                  </a:buClr>
                  <a:buSzPct val="100000"/>
                  <a:buFont typeface="Times New Roman" charset="0"/>
                  <a:defRPr sz="1800">
                    <a:solidFill>
                      <a:srgbClr val="000000"/>
                    </a:solidFill>
                    <a:latin typeface="+mn-lt"/>
                    <a:ea typeface="+mn-ea"/>
                    <a:cs typeface="+mn-cs"/>
                  </a:defRPr>
                </a:lvl6pPr>
                <a:lvl7pPr marL="2971800" indent="-228600" algn="l" defTabSz="457200" rtl="0" fontAlgn="base" hangingPunct="0">
                  <a:lnSpc>
                    <a:spcPct val="93000"/>
                  </a:lnSpc>
                  <a:spcBef>
                    <a:spcPct val="0"/>
                  </a:spcBef>
                  <a:spcAft>
                    <a:spcPts val="288"/>
                  </a:spcAft>
                  <a:buClr>
                    <a:srgbClr val="000000"/>
                  </a:buClr>
                  <a:buSzPct val="100000"/>
                  <a:buFont typeface="Times New Roman" charset="0"/>
                  <a:defRPr sz="1800">
                    <a:solidFill>
                      <a:srgbClr val="000000"/>
                    </a:solidFill>
                    <a:latin typeface="+mn-lt"/>
                    <a:ea typeface="+mn-ea"/>
                    <a:cs typeface="+mn-cs"/>
                  </a:defRPr>
                </a:lvl7pPr>
                <a:lvl8pPr marL="3429000" indent="-228600" algn="l" defTabSz="457200" rtl="0" fontAlgn="base" hangingPunct="0">
                  <a:lnSpc>
                    <a:spcPct val="93000"/>
                  </a:lnSpc>
                  <a:spcBef>
                    <a:spcPct val="0"/>
                  </a:spcBef>
                  <a:spcAft>
                    <a:spcPts val="288"/>
                  </a:spcAft>
                  <a:buClr>
                    <a:srgbClr val="000000"/>
                  </a:buClr>
                  <a:buSzPct val="100000"/>
                  <a:buFont typeface="Times New Roman" charset="0"/>
                  <a:defRPr sz="1800">
                    <a:solidFill>
                      <a:srgbClr val="000000"/>
                    </a:solidFill>
                    <a:latin typeface="+mn-lt"/>
                    <a:ea typeface="+mn-ea"/>
                    <a:cs typeface="+mn-cs"/>
                  </a:defRPr>
                </a:lvl8pPr>
                <a:lvl9pPr marL="3886200" indent="-228600" algn="l" defTabSz="457200" rtl="0" fontAlgn="base" hangingPunct="0">
                  <a:lnSpc>
                    <a:spcPct val="93000"/>
                  </a:lnSpc>
                  <a:spcBef>
                    <a:spcPct val="0"/>
                  </a:spcBef>
                  <a:spcAft>
                    <a:spcPts val="288"/>
                  </a:spcAft>
                  <a:buClr>
                    <a:srgbClr val="000000"/>
                  </a:buClr>
                  <a:buSzPct val="100000"/>
                  <a:buFont typeface="Times New Roman" charset="0"/>
                  <a:defRPr sz="1800">
                    <a:solidFill>
                      <a:srgbClr val="000000"/>
                    </a:solidFill>
                    <a:latin typeface="+mn-lt"/>
                    <a:ea typeface="+mn-ea"/>
                    <a:cs typeface="+mn-cs"/>
                  </a:defRPr>
                </a:lvl9pPr>
              </a:lstStyle>
              <a:p>
                <a:pPr algn="ctr">
                  <a:lnSpc>
                    <a:spcPct val="50000"/>
                  </a:lnSpc>
                  <a:spcAft>
                    <a:spcPts val="600"/>
                  </a:spcAft>
                </a:pPr>
                <a:endParaRPr lang="en-US" sz="100" b="1" dirty="0" smtClean="0"/>
              </a:p>
              <a:p>
                <a:pPr algn="ctr">
                  <a:lnSpc>
                    <a:spcPct val="50000"/>
                  </a:lnSpc>
                  <a:spcAft>
                    <a:spcPts val="600"/>
                  </a:spcAft>
                </a:pPr>
                <a:r>
                  <a:rPr lang="en-US" sz="1000" b="1" dirty="0" smtClean="0"/>
                  <a:t>Yak </a:t>
                </a:r>
                <a:r>
                  <a:rPr lang="en-US" sz="1000" b="1" dirty="0"/>
                  <a:t>Shaving</a:t>
                </a:r>
              </a:p>
              <a:p>
                <a:pPr algn="ctr">
                  <a:lnSpc>
                    <a:spcPct val="50000"/>
                  </a:lnSpc>
                  <a:spcAft>
                    <a:spcPts val="600"/>
                  </a:spcAft>
                </a:pPr>
                <a:r>
                  <a:rPr lang="en-US" sz="1000" b="1" dirty="0"/>
                  <a:t> </a:t>
                </a:r>
                <a:r>
                  <a:rPr lang="en-US" sz="1000" dirty="0"/>
                  <a:t>[ The </a:t>
                </a:r>
                <a:r>
                  <a:rPr lang="en-US" sz="1000" dirty="0" err="1"/>
                  <a:t>Ren</a:t>
                </a:r>
                <a:r>
                  <a:rPr lang="en-US" sz="1000" dirty="0"/>
                  <a:t> and </a:t>
                </a:r>
                <a:r>
                  <a:rPr lang="en-US" sz="1000" dirty="0" err="1"/>
                  <a:t>Stimpy</a:t>
                </a:r>
                <a:r>
                  <a:rPr lang="en-US" sz="1000" dirty="0"/>
                  <a:t> Show ]</a:t>
                </a:r>
              </a:p>
              <a:p>
                <a:pPr marL="85725" indent="0">
                  <a:spcAft>
                    <a:spcPts val="600"/>
                  </a:spcAft>
                </a:pPr>
                <a:r>
                  <a:rPr lang="en-US" sz="1000" dirty="0">
                    <a:solidFill>
                      <a:schemeClr val="tx1">
                        <a:lumMod val="85000"/>
                        <a:lumOff val="15000"/>
                      </a:schemeClr>
                    </a:solidFill>
                  </a:rPr>
                  <a:t>Any apparently useless activity which, by allowing you to overcome intermediate difficulties, allows you to solve a larger problem.</a:t>
                </a:r>
              </a:p>
            </p:txBody>
          </p:sp>
          <p:pic>
            <p:nvPicPr>
              <p:cNvPr id="14" name="Picture 13"/>
              <p:cNvPicPr>
                <a:picLocks noChangeAspect="1"/>
              </p:cNvPicPr>
              <p:nvPr/>
            </p:nvPicPr>
            <p:blipFill>
              <a:blip r:embed="rId4"/>
              <a:stretch>
                <a:fillRect/>
              </a:stretch>
            </p:blipFill>
            <p:spPr>
              <a:xfrm>
                <a:off x="20206002" y="9192607"/>
                <a:ext cx="3663084" cy="3264363"/>
              </a:xfrm>
              <a:prstGeom prst="rect">
                <a:avLst/>
              </a:prstGeom>
            </p:spPr>
          </p:pic>
        </p:grpSp>
        <p:grpSp>
          <p:nvGrpSpPr>
            <p:cNvPr id="7" name="Group 6"/>
            <p:cNvGrpSpPr/>
            <p:nvPr/>
          </p:nvGrpSpPr>
          <p:grpSpPr>
            <a:xfrm>
              <a:off x="11041310" y="5129808"/>
              <a:ext cx="1728417" cy="4992555"/>
              <a:chOff x="11041310" y="5129808"/>
              <a:chExt cx="1728417" cy="4992555"/>
            </a:xfrm>
          </p:grpSpPr>
          <p:cxnSp>
            <p:nvCxnSpPr>
              <p:cNvPr id="9" name="Straight Connector 8"/>
              <p:cNvCxnSpPr/>
              <p:nvPr/>
            </p:nvCxnSpPr>
            <p:spPr bwMode="auto">
              <a:xfrm>
                <a:off x="11041310" y="5129808"/>
                <a:ext cx="792087" cy="0"/>
              </a:xfrm>
              <a:prstGeom prst="line">
                <a:avLst/>
              </a:prstGeom>
              <a:solidFill>
                <a:srgbClr val="00B8FF"/>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1" name="Straight Connector 10"/>
              <p:cNvCxnSpPr/>
              <p:nvPr/>
            </p:nvCxnSpPr>
            <p:spPr bwMode="auto">
              <a:xfrm>
                <a:off x="11809495" y="10122363"/>
                <a:ext cx="960232" cy="0"/>
              </a:xfrm>
              <a:prstGeom prst="line">
                <a:avLst/>
              </a:prstGeom>
              <a:solidFill>
                <a:srgbClr val="00B8FF"/>
              </a:solidFill>
              <a:ln w="19050"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2" name="Straight Connector 11"/>
              <p:cNvCxnSpPr/>
              <p:nvPr/>
            </p:nvCxnSpPr>
            <p:spPr bwMode="auto">
              <a:xfrm flipV="1">
                <a:off x="11809495" y="5129808"/>
                <a:ext cx="0" cy="4960168"/>
              </a:xfrm>
              <a:prstGeom prst="line">
                <a:avLst/>
              </a:prstGeom>
              <a:solidFill>
                <a:srgbClr val="00B8FF"/>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spTree>
    <p:extLst>
      <p:ext uri="{BB962C8B-B14F-4D97-AF65-F5344CB8AC3E}">
        <p14:creationId xmlns:p14="http://schemas.microsoft.com/office/powerpoint/2010/main" val="168658420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r>
              <a:rPr lang="en-US"/>
              <a:t>R Basics</a:t>
            </a:r>
          </a:p>
        </p:txBody>
      </p:sp>
      <p:sp>
        <p:nvSpPr>
          <p:cNvPr id="27651" name="Rectangle 3"/>
          <p:cNvSpPr>
            <a:spLocks noGrp="1" noChangeArrowheads="1"/>
          </p:cNvSpPr>
          <p:nvPr>
            <p:ph type="body" idx="1"/>
          </p:nvPr>
        </p:nvSpPr>
        <p:spPr/>
        <p:txBody>
          <a:bodyPr/>
          <a:lstStyle/>
          <a:p>
            <a:r>
              <a:rPr lang="en-US"/>
              <a:t>objects</a:t>
            </a:r>
          </a:p>
          <a:p>
            <a:r>
              <a:rPr lang="en-US"/>
              <a:t>naming convention</a:t>
            </a:r>
          </a:p>
          <a:p>
            <a:r>
              <a:rPr lang="en-US"/>
              <a:t>assignment</a:t>
            </a:r>
          </a:p>
          <a:p>
            <a:r>
              <a:rPr lang="en-US"/>
              <a:t>functions</a:t>
            </a:r>
          </a:p>
          <a:p>
            <a:r>
              <a:rPr lang="en-US"/>
              <a:t>workspace</a:t>
            </a:r>
          </a:p>
          <a:p>
            <a:r>
              <a:rPr lang="en-US"/>
              <a:t>history</a:t>
            </a:r>
          </a:p>
          <a:p>
            <a:endParaRPr lang="en-US"/>
          </a:p>
          <a:p>
            <a:endParaRPr lang="en-US"/>
          </a:p>
        </p:txBody>
      </p:sp>
    </p:spTree>
    <p:extLst>
      <p:ext uri="{BB962C8B-B14F-4D97-AF65-F5344CB8AC3E}">
        <p14:creationId xmlns:p14="http://schemas.microsoft.com/office/powerpoint/2010/main" val="2594631613"/>
      </p:ext>
    </p:extLst>
  </p:cSld>
  <p:clrMapOvr>
    <a:masterClrMapping/>
  </p:clrMapOvr>
  <p:transition xmlns:p14="http://schemas.microsoft.com/office/powerpoint/2010/main">
    <p:dissolv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r>
              <a:rPr lang="en-US"/>
              <a:t>Objects</a:t>
            </a:r>
          </a:p>
        </p:txBody>
      </p:sp>
      <p:sp>
        <p:nvSpPr>
          <p:cNvPr id="28675" name="Rectangle 3"/>
          <p:cNvSpPr>
            <a:spLocks noGrp="1" noChangeArrowheads="1"/>
          </p:cNvSpPr>
          <p:nvPr>
            <p:ph type="body" idx="1"/>
          </p:nvPr>
        </p:nvSpPr>
        <p:spPr>
          <a:xfrm>
            <a:off x="457200" y="1824038"/>
            <a:ext cx="8229600" cy="4306887"/>
          </a:xfrm>
        </p:spPr>
        <p:txBody>
          <a:bodyPr/>
          <a:lstStyle/>
          <a:p>
            <a:r>
              <a:rPr lang="en-US"/>
              <a:t>names</a:t>
            </a:r>
          </a:p>
          <a:p>
            <a:r>
              <a:rPr lang="en-US"/>
              <a:t>types of objects: vector, factor, array, matrix, data.frame, ts, list</a:t>
            </a:r>
          </a:p>
          <a:p>
            <a:r>
              <a:rPr lang="en-US"/>
              <a:t>attributes</a:t>
            </a:r>
          </a:p>
          <a:p>
            <a:pPr lvl="1"/>
            <a:r>
              <a:rPr lang="en-US"/>
              <a:t>mode: numeric, character, complex, logical</a:t>
            </a:r>
          </a:p>
          <a:p>
            <a:pPr lvl="1"/>
            <a:r>
              <a:rPr lang="en-US"/>
              <a:t>length: number of elements in object</a:t>
            </a:r>
          </a:p>
          <a:p>
            <a:r>
              <a:rPr lang="en-US"/>
              <a:t>creation</a:t>
            </a:r>
          </a:p>
          <a:p>
            <a:pPr lvl="1"/>
            <a:r>
              <a:rPr lang="en-US"/>
              <a:t>assign a value</a:t>
            </a:r>
          </a:p>
          <a:p>
            <a:pPr lvl="1"/>
            <a:r>
              <a:rPr lang="en-US"/>
              <a:t>create a blank object</a:t>
            </a:r>
          </a:p>
        </p:txBody>
      </p:sp>
    </p:spTree>
    <p:extLst>
      <p:ext uri="{BB962C8B-B14F-4D97-AF65-F5344CB8AC3E}">
        <p14:creationId xmlns:p14="http://schemas.microsoft.com/office/powerpoint/2010/main" val="1892338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1026"/>
          <p:cNvSpPr>
            <a:spLocks noGrp="1" noChangeArrowheads="1"/>
          </p:cNvSpPr>
          <p:nvPr>
            <p:ph type="title"/>
          </p:nvPr>
        </p:nvSpPr>
        <p:spPr/>
        <p:txBody>
          <a:bodyPr/>
          <a:lstStyle/>
          <a:p>
            <a:r>
              <a:rPr lang="en-US"/>
              <a:t>Naming Convention	</a:t>
            </a:r>
          </a:p>
        </p:txBody>
      </p:sp>
      <p:sp>
        <p:nvSpPr>
          <p:cNvPr id="37891" name="Rectangle 1027"/>
          <p:cNvSpPr>
            <a:spLocks noGrp="1" noChangeArrowheads="1"/>
          </p:cNvSpPr>
          <p:nvPr>
            <p:ph type="body" idx="1"/>
          </p:nvPr>
        </p:nvSpPr>
        <p:spPr/>
        <p:txBody>
          <a:bodyPr/>
          <a:lstStyle/>
          <a:p>
            <a:r>
              <a:rPr lang="en-US"/>
              <a:t>must start with a letter (A-Z or a-z)</a:t>
            </a:r>
          </a:p>
          <a:p>
            <a:r>
              <a:rPr lang="en-US"/>
              <a:t>can contain letters, digits (0-9), and/or periods </a:t>
            </a:r>
            <a:r>
              <a:rPr lang="ja-JP" altLang="en-US">
                <a:latin typeface="Arial"/>
              </a:rPr>
              <a:t>“</a:t>
            </a:r>
            <a:r>
              <a:rPr lang="en-US"/>
              <a:t>.</a:t>
            </a:r>
            <a:r>
              <a:rPr lang="ja-JP" altLang="en-US">
                <a:latin typeface="Arial"/>
              </a:rPr>
              <a:t>”</a:t>
            </a:r>
            <a:endParaRPr lang="en-US"/>
          </a:p>
          <a:p>
            <a:r>
              <a:rPr lang="en-US"/>
              <a:t>case-sensitive</a:t>
            </a:r>
          </a:p>
          <a:p>
            <a:pPr lvl="1"/>
            <a:r>
              <a:rPr lang="en-US">
                <a:latin typeface="Courier New" charset="0"/>
              </a:rPr>
              <a:t>mydata</a:t>
            </a:r>
            <a:r>
              <a:rPr lang="en-US"/>
              <a:t> different from </a:t>
            </a:r>
            <a:r>
              <a:rPr lang="en-US">
                <a:latin typeface="Courier New" charset="0"/>
              </a:rPr>
              <a:t>MyData</a:t>
            </a:r>
          </a:p>
          <a:p>
            <a:r>
              <a:rPr lang="en-US"/>
              <a:t>do not use underscore </a:t>
            </a:r>
            <a:r>
              <a:rPr lang="ja-JP" altLang="en-US">
                <a:latin typeface="Arial"/>
              </a:rPr>
              <a:t>“</a:t>
            </a:r>
            <a:r>
              <a:rPr lang="en-US"/>
              <a:t>_</a:t>
            </a:r>
            <a:r>
              <a:rPr lang="ja-JP" altLang="en-US">
                <a:latin typeface="Arial"/>
              </a:rPr>
              <a:t>”</a:t>
            </a:r>
            <a:endParaRPr lang="en-US"/>
          </a:p>
          <a:p>
            <a:pPr>
              <a:buFont typeface="Wingdings" charset="0"/>
              <a:buNone/>
            </a:pPr>
            <a:endParaRPr lang="en-US"/>
          </a:p>
        </p:txBody>
      </p:sp>
    </p:spTree>
    <p:extLst>
      <p:ext uri="{BB962C8B-B14F-4D97-AF65-F5344CB8AC3E}">
        <p14:creationId xmlns:p14="http://schemas.microsoft.com/office/powerpoint/2010/main" val="32582978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r>
              <a:rPr lang="en-US"/>
              <a:t>Assignment</a:t>
            </a:r>
          </a:p>
        </p:txBody>
      </p:sp>
      <p:sp>
        <p:nvSpPr>
          <p:cNvPr id="38915" name="Rectangle 3"/>
          <p:cNvSpPr>
            <a:spLocks noGrp="1" noChangeArrowheads="1"/>
          </p:cNvSpPr>
          <p:nvPr>
            <p:ph type="body" idx="1"/>
          </p:nvPr>
        </p:nvSpPr>
        <p:spPr/>
        <p:txBody>
          <a:bodyPr/>
          <a:lstStyle/>
          <a:p>
            <a:r>
              <a:rPr lang="ja-JP" altLang="en-US">
                <a:latin typeface="Arial"/>
              </a:rPr>
              <a:t>“</a:t>
            </a:r>
            <a:r>
              <a:rPr lang="en-US"/>
              <a:t>&lt;-</a:t>
            </a:r>
            <a:r>
              <a:rPr lang="ja-JP" altLang="en-US">
                <a:latin typeface="Arial"/>
              </a:rPr>
              <a:t>”</a:t>
            </a:r>
            <a:r>
              <a:rPr lang="en-US"/>
              <a:t> used to indicate assignment</a:t>
            </a:r>
          </a:p>
          <a:p>
            <a:pPr lvl="1"/>
            <a:r>
              <a:rPr lang="en-US">
                <a:latin typeface="Courier New" charset="0"/>
              </a:rPr>
              <a:t>x&lt;-c(1,2,3,4,5,6,7)</a:t>
            </a:r>
          </a:p>
          <a:p>
            <a:pPr lvl="1"/>
            <a:r>
              <a:rPr lang="en-US">
                <a:latin typeface="Courier New" charset="0"/>
              </a:rPr>
              <a:t>x&lt;-c(1:7)</a:t>
            </a:r>
          </a:p>
          <a:p>
            <a:pPr lvl="1"/>
            <a:r>
              <a:rPr lang="en-US">
                <a:latin typeface="Courier New" charset="0"/>
              </a:rPr>
              <a:t>x&lt;-1:4</a:t>
            </a:r>
          </a:p>
          <a:p>
            <a:pPr lvl="1"/>
            <a:endParaRPr lang="en-US">
              <a:latin typeface="Courier New" charset="0"/>
            </a:endParaRPr>
          </a:p>
          <a:p>
            <a:endParaRPr lang="en-US" sz="2400"/>
          </a:p>
          <a:p>
            <a:endParaRPr lang="en-US" sz="2400"/>
          </a:p>
          <a:p>
            <a:endParaRPr lang="en-US" sz="1800" i="1"/>
          </a:p>
          <a:p>
            <a:endParaRPr lang="en-US" sz="1800" i="1"/>
          </a:p>
          <a:p>
            <a:endParaRPr lang="en-US" sz="1800" i="1"/>
          </a:p>
          <a:p>
            <a:endParaRPr lang="en-US" sz="1800" i="1"/>
          </a:p>
          <a:p>
            <a:r>
              <a:rPr lang="en-US" sz="1800" i="1"/>
              <a:t>note: as of version 1.4 </a:t>
            </a:r>
            <a:r>
              <a:rPr lang="ja-JP" altLang="en-US" sz="1800" i="1">
                <a:latin typeface="Arial"/>
              </a:rPr>
              <a:t>“</a:t>
            </a:r>
            <a:r>
              <a:rPr lang="en-US" sz="1800" i="1"/>
              <a:t>=</a:t>
            </a:r>
            <a:r>
              <a:rPr lang="ja-JP" altLang="en-US" sz="1800" i="1">
                <a:latin typeface="Arial"/>
              </a:rPr>
              <a:t>“</a:t>
            </a:r>
            <a:r>
              <a:rPr lang="en-US" sz="1800" i="1"/>
              <a:t> is also a valid assignment operator</a:t>
            </a:r>
          </a:p>
          <a:p>
            <a:endParaRPr lang="en-US" sz="1800"/>
          </a:p>
          <a:p>
            <a:pPr lvl="1"/>
            <a:endParaRPr lang="en-US"/>
          </a:p>
        </p:txBody>
      </p:sp>
    </p:spTree>
    <p:extLst>
      <p:ext uri="{BB962C8B-B14F-4D97-AF65-F5344CB8AC3E}">
        <p14:creationId xmlns:p14="http://schemas.microsoft.com/office/powerpoint/2010/main" val="27258736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r>
              <a:rPr lang="en-US"/>
              <a:t>Functions</a:t>
            </a:r>
          </a:p>
        </p:txBody>
      </p:sp>
      <p:sp>
        <p:nvSpPr>
          <p:cNvPr id="40963" name="Rectangle 3"/>
          <p:cNvSpPr>
            <a:spLocks noGrp="1" noChangeArrowheads="1"/>
          </p:cNvSpPr>
          <p:nvPr>
            <p:ph type="body" idx="1"/>
          </p:nvPr>
        </p:nvSpPr>
        <p:spPr/>
        <p:txBody>
          <a:bodyPr/>
          <a:lstStyle/>
          <a:p>
            <a:r>
              <a:rPr lang="en-US"/>
              <a:t>actions can be performed on objects using functions (note: a function is itself an object)</a:t>
            </a:r>
          </a:p>
          <a:p>
            <a:r>
              <a:rPr lang="en-US"/>
              <a:t>have arguments and options, often there are defaults</a:t>
            </a:r>
          </a:p>
          <a:p>
            <a:r>
              <a:rPr lang="en-US"/>
              <a:t>provide a result</a:t>
            </a:r>
          </a:p>
          <a:p>
            <a:r>
              <a:rPr lang="en-US"/>
              <a:t>parentheses () are used to specify that a function is being called</a:t>
            </a:r>
          </a:p>
        </p:txBody>
      </p:sp>
    </p:spTree>
    <p:extLst>
      <p:ext uri="{BB962C8B-B14F-4D97-AF65-F5344CB8AC3E}">
        <p14:creationId xmlns:p14="http://schemas.microsoft.com/office/powerpoint/2010/main" val="9276966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p:txBody>
          <a:bodyPr/>
          <a:lstStyle/>
          <a:p>
            <a:r>
              <a:rPr lang="en-US"/>
              <a:t>Matrix</a:t>
            </a:r>
          </a:p>
        </p:txBody>
      </p:sp>
      <p:sp>
        <p:nvSpPr>
          <p:cNvPr id="78851" name="Rectangle 3"/>
          <p:cNvSpPr>
            <a:spLocks noGrp="1" noChangeArrowheads="1"/>
          </p:cNvSpPr>
          <p:nvPr>
            <p:ph type="body" idx="1"/>
          </p:nvPr>
        </p:nvSpPr>
        <p:spPr/>
        <p:txBody>
          <a:bodyPr/>
          <a:lstStyle/>
          <a:p>
            <a:r>
              <a:rPr lang="en-US"/>
              <a:t>a matrix is a vector with an additional attribute (dim) that defines the number of columns and rows</a:t>
            </a:r>
          </a:p>
          <a:p>
            <a:r>
              <a:rPr lang="en-US"/>
              <a:t>only one mode (numeric, character, complex, or logical) allowed</a:t>
            </a:r>
          </a:p>
          <a:p>
            <a:r>
              <a:rPr lang="en-US"/>
              <a:t>can be created using </a:t>
            </a:r>
            <a:r>
              <a:rPr lang="en-US">
                <a:latin typeface="Courier New" charset="0"/>
              </a:rPr>
              <a:t>matrix()</a:t>
            </a:r>
          </a:p>
          <a:p>
            <a:pPr lvl="2">
              <a:buFont typeface="Wingdings" charset="0"/>
              <a:buNone/>
            </a:pPr>
            <a:r>
              <a:rPr lang="en-US" sz="2400">
                <a:latin typeface="Courier New" charset="0"/>
              </a:rPr>
              <a:t>x&lt;-matrix(data=0,nr=2,nc=2)</a:t>
            </a:r>
          </a:p>
          <a:p>
            <a:pPr lvl="2">
              <a:buFont typeface="Wingdings" charset="0"/>
              <a:buNone/>
            </a:pPr>
            <a:r>
              <a:rPr lang="en-US" sz="2400">
                <a:latin typeface="Courier New" charset="0"/>
              </a:rPr>
              <a:t>        or</a:t>
            </a:r>
          </a:p>
          <a:p>
            <a:pPr lvl="2">
              <a:buFont typeface="Wingdings" charset="0"/>
              <a:buNone/>
            </a:pPr>
            <a:r>
              <a:rPr lang="en-US" sz="2400">
                <a:latin typeface="Courier New" charset="0"/>
              </a:rPr>
              <a:t>x&lt;-matrix(0,2,2)</a:t>
            </a:r>
          </a:p>
          <a:p>
            <a:pPr lvl="2">
              <a:buFont typeface="Wingdings" charset="0"/>
              <a:buNone/>
            </a:pPr>
            <a:endParaRPr lang="en-US" sz="2400">
              <a:latin typeface="Courier New" charset="0"/>
            </a:endParaRPr>
          </a:p>
          <a:p>
            <a:pPr lvl="2">
              <a:buFont typeface="Wingdings" charset="0"/>
              <a:buNone/>
            </a:pPr>
            <a:endParaRPr lang="en-US" sz="2400">
              <a:latin typeface="Courier New" charset="0"/>
            </a:endParaRPr>
          </a:p>
          <a:p>
            <a:endParaRPr lang="en-US"/>
          </a:p>
        </p:txBody>
      </p:sp>
    </p:spTree>
    <p:extLst>
      <p:ext uri="{BB962C8B-B14F-4D97-AF65-F5344CB8AC3E}">
        <p14:creationId xmlns:p14="http://schemas.microsoft.com/office/powerpoint/2010/main" val="905107000"/>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r>
              <a:rPr lang="en-US"/>
              <a:t>Data Frame</a:t>
            </a:r>
          </a:p>
        </p:txBody>
      </p:sp>
      <p:sp>
        <p:nvSpPr>
          <p:cNvPr id="77827" name="Rectangle 3"/>
          <p:cNvSpPr>
            <a:spLocks noGrp="1" noChangeArrowheads="1"/>
          </p:cNvSpPr>
          <p:nvPr>
            <p:ph type="body" idx="1"/>
          </p:nvPr>
        </p:nvSpPr>
        <p:spPr/>
        <p:txBody>
          <a:bodyPr/>
          <a:lstStyle/>
          <a:p>
            <a:r>
              <a:rPr lang="en-US"/>
              <a:t>several modes allowed within a single data frame</a:t>
            </a:r>
          </a:p>
          <a:p>
            <a:r>
              <a:rPr lang="en-US"/>
              <a:t>can be created using </a:t>
            </a:r>
            <a:r>
              <a:rPr lang="en-US">
                <a:latin typeface="Courier New" charset="0"/>
              </a:rPr>
              <a:t>data.frame()</a:t>
            </a:r>
          </a:p>
          <a:p>
            <a:pPr lvl="2">
              <a:buFont typeface="Wingdings" charset="0"/>
              <a:buNone/>
            </a:pPr>
            <a:r>
              <a:rPr lang="en-US">
                <a:latin typeface="Courier New" charset="0"/>
              </a:rPr>
              <a:t>L&lt;-LETTERS[1:4] #A B C D</a:t>
            </a:r>
          </a:p>
          <a:p>
            <a:pPr lvl="2">
              <a:buFont typeface="Wingdings" charset="0"/>
              <a:buNone/>
            </a:pPr>
            <a:r>
              <a:rPr lang="en-US">
                <a:latin typeface="Courier New" charset="0"/>
              </a:rPr>
              <a:t>x&lt;-1:4          #1 2 3 4</a:t>
            </a:r>
          </a:p>
          <a:p>
            <a:pPr lvl="2">
              <a:buFont typeface="Wingdings" charset="0"/>
              <a:buNone/>
            </a:pPr>
            <a:r>
              <a:rPr lang="en-US">
                <a:latin typeface="Courier New" charset="0"/>
              </a:rPr>
              <a:t>data.frame(x,L) #create data frame</a:t>
            </a:r>
          </a:p>
          <a:p>
            <a:r>
              <a:rPr lang="en-US">
                <a:latin typeface="Courier New" charset="0"/>
              </a:rPr>
              <a:t>attach()</a:t>
            </a:r>
            <a:r>
              <a:rPr lang="en-US"/>
              <a:t> and </a:t>
            </a:r>
            <a:r>
              <a:rPr lang="en-US">
                <a:latin typeface="Courier New" charset="0"/>
              </a:rPr>
              <a:t>detach()</a:t>
            </a:r>
          </a:p>
          <a:p>
            <a:pPr lvl="1"/>
            <a:r>
              <a:rPr lang="en-US" sz="1600"/>
              <a:t>the database is attached to the R search path so that the database is searched by R when it is evaluating a variable.</a:t>
            </a:r>
          </a:p>
          <a:p>
            <a:pPr lvl="1"/>
            <a:r>
              <a:rPr lang="en-US" sz="1600"/>
              <a:t>objects in the database can be accessed by simply giving their names</a:t>
            </a:r>
          </a:p>
          <a:p>
            <a:pPr lvl="1"/>
            <a:endParaRPr lang="en-US">
              <a:latin typeface="Courier New" charset="0"/>
            </a:endParaRPr>
          </a:p>
        </p:txBody>
      </p:sp>
    </p:spTree>
    <p:extLst>
      <p:ext uri="{BB962C8B-B14F-4D97-AF65-F5344CB8AC3E}">
        <p14:creationId xmlns:p14="http://schemas.microsoft.com/office/powerpoint/2010/main" val="2969832404"/>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r>
              <a:rPr lang="en-US"/>
              <a:t>What is R?</a:t>
            </a:r>
          </a:p>
        </p:txBody>
      </p:sp>
      <p:sp>
        <p:nvSpPr>
          <p:cNvPr id="53251" name="Rectangle 3"/>
          <p:cNvSpPr>
            <a:spLocks noGrp="1" noChangeArrowheads="1"/>
          </p:cNvSpPr>
          <p:nvPr>
            <p:ph type="body" idx="1"/>
          </p:nvPr>
        </p:nvSpPr>
        <p:spPr/>
        <p:txBody>
          <a:bodyPr/>
          <a:lstStyle/>
          <a:p>
            <a:r>
              <a:rPr lang="en-US" sz="2600"/>
              <a:t>The R statistical programming language is a free open source package based on the S language developed by Bell Labs.  </a:t>
            </a:r>
          </a:p>
          <a:p>
            <a:r>
              <a:rPr lang="en-US" sz="2600"/>
              <a:t>The language is very powerful for writing programs.</a:t>
            </a:r>
          </a:p>
          <a:p>
            <a:r>
              <a:rPr lang="en-US" sz="2600"/>
              <a:t>Many statistical functions are already built in.</a:t>
            </a:r>
          </a:p>
          <a:p>
            <a:r>
              <a:rPr lang="en-US" sz="2600"/>
              <a:t>Contributed packages expand the functionality to cutting edge research.</a:t>
            </a:r>
          </a:p>
          <a:p>
            <a:r>
              <a:rPr lang="en-US" sz="2600"/>
              <a:t>Since it is a programming language, generating computer code to complete tasks is required.  </a:t>
            </a:r>
          </a:p>
          <a:p>
            <a:pPr>
              <a:buFont typeface="Wingdings" charset="0"/>
              <a:buNone/>
            </a:pPr>
            <a:endParaRPr lang="en-US" sz="2600"/>
          </a:p>
        </p:txBody>
      </p:sp>
    </p:spTree>
    <p:extLst>
      <p:ext uri="{BB962C8B-B14F-4D97-AF65-F5344CB8AC3E}">
        <p14:creationId xmlns:p14="http://schemas.microsoft.com/office/powerpoint/2010/main" val="23308862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1447800" y="228600"/>
            <a:ext cx="6096000" cy="533400"/>
          </a:xfrm>
        </p:spPr>
        <p:txBody>
          <a:bodyPr/>
          <a:lstStyle/>
          <a:p>
            <a:r>
              <a:rPr lang="en-US" sz="3200">
                <a:solidFill>
                  <a:schemeClr val="accent2"/>
                </a:solidFill>
              </a:rPr>
              <a:t>Lists</a:t>
            </a:r>
            <a:endParaRPr lang="de-DE" altLang="zh-TW" sz="3200">
              <a:solidFill>
                <a:schemeClr val="accent2"/>
              </a:solidFill>
            </a:endParaRPr>
          </a:p>
        </p:txBody>
      </p:sp>
      <p:sp>
        <p:nvSpPr>
          <p:cNvPr id="51203" name="Rectangle 3"/>
          <p:cNvSpPr>
            <a:spLocks noChangeArrowheads="1"/>
          </p:cNvSpPr>
          <p:nvPr/>
        </p:nvSpPr>
        <p:spPr bwMode="auto">
          <a:xfrm>
            <a:off x="228600" y="838200"/>
            <a:ext cx="8686800" cy="5203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marL="187325" indent="-187325">
              <a:buFontTx/>
              <a:buChar char="•"/>
            </a:pPr>
            <a:r>
              <a:rPr kumimoji="0" lang="en-US">
                <a:solidFill>
                  <a:schemeClr val="accent2"/>
                </a:solidFill>
              </a:rPr>
              <a:t>vector:</a:t>
            </a:r>
            <a:r>
              <a:rPr kumimoji="0" lang="en-US"/>
              <a:t> an ordered collection of data of the same type. </a:t>
            </a:r>
          </a:p>
          <a:p>
            <a:pPr marL="187325" indent="-187325"/>
            <a:r>
              <a:rPr kumimoji="0" lang="en-US"/>
              <a:t>&gt; a = c(7,5,1)</a:t>
            </a:r>
          </a:p>
          <a:p>
            <a:pPr marL="187325" indent="-187325"/>
            <a:r>
              <a:rPr kumimoji="0" lang="en-US"/>
              <a:t>&gt; a[2]</a:t>
            </a:r>
          </a:p>
          <a:p>
            <a:pPr marL="187325" indent="-187325"/>
            <a:r>
              <a:rPr kumimoji="0" lang="en-US"/>
              <a:t>[1] 5</a:t>
            </a:r>
          </a:p>
          <a:p>
            <a:pPr marL="187325" indent="-187325"/>
            <a:endParaRPr kumimoji="0" lang="en-US"/>
          </a:p>
          <a:p>
            <a:pPr marL="187325" indent="-187325">
              <a:buFontTx/>
              <a:buChar char="•"/>
            </a:pPr>
            <a:r>
              <a:rPr kumimoji="0" lang="en-US">
                <a:solidFill>
                  <a:schemeClr val="accent2"/>
                </a:solidFill>
              </a:rPr>
              <a:t>list:</a:t>
            </a:r>
            <a:r>
              <a:rPr kumimoji="0" lang="en-US"/>
              <a:t> an ordered collection of data of arbitrary types. </a:t>
            </a:r>
          </a:p>
          <a:p>
            <a:pPr marL="187325" indent="-187325">
              <a:buFont typeface="Wingdings" charset="0"/>
              <a:buNone/>
            </a:pPr>
            <a:r>
              <a:rPr kumimoji="0" lang="en-US"/>
              <a:t>&gt; doe = list(name="john",age=28,married=F)</a:t>
            </a:r>
          </a:p>
          <a:p>
            <a:pPr marL="187325" indent="-187325"/>
            <a:r>
              <a:rPr kumimoji="0" lang="en-US"/>
              <a:t>&gt; doe$name</a:t>
            </a:r>
          </a:p>
          <a:p>
            <a:pPr marL="187325" indent="-187325"/>
            <a:r>
              <a:rPr kumimoji="0" lang="en-US"/>
              <a:t>[1] "john“</a:t>
            </a:r>
          </a:p>
          <a:p>
            <a:pPr marL="187325" indent="-187325"/>
            <a:r>
              <a:rPr kumimoji="0" lang="en-US"/>
              <a:t>&gt; doe$age</a:t>
            </a:r>
          </a:p>
          <a:p>
            <a:pPr marL="187325" indent="-187325"/>
            <a:r>
              <a:rPr kumimoji="0" lang="en-US"/>
              <a:t>[1] 28</a:t>
            </a:r>
          </a:p>
          <a:p>
            <a:pPr marL="187325" indent="-187325">
              <a:buFontTx/>
              <a:buChar char="•"/>
            </a:pPr>
            <a:r>
              <a:rPr kumimoji="0" lang="en-US"/>
              <a:t>Typically, vector elements are accessed by their index (an integer), list elements by their name (a character string). But both types support both access methods.</a:t>
            </a:r>
          </a:p>
        </p:txBody>
      </p:sp>
    </p:spTree>
    <p:extLst>
      <p:ext uri="{BB962C8B-B14F-4D97-AF65-F5344CB8AC3E}">
        <p14:creationId xmlns:p14="http://schemas.microsoft.com/office/powerpoint/2010/main" val="28384848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609600" y="228600"/>
            <a:ext cx="7772400" cy="609600"/>
          </a:xfrm>
        </p:spPr>
        <p:txBody>
          <a:bodyPr/>
          <a:lstStyle/>
          <a:p>
            <a:r>
              <a:rPr lang="en-US" sz="2800">
                <a:solidFill>
                  <a:schemeClr val="accent2"/>
                </a:solidFill>
              </a:rPr>
              <a:t>lapply, sapply, apply</a:t>
            </a:r>
            <a:endParaRPr lang="de-DE" altLang="zh-TW" sz="3200">
              <a:solidFill>
                <a:schemeClr val="accent2"/>
              </a:solidFill>
            </a:endParaRPr>
          </a:p>
        </p:txBody>
      </p:sp>
      <p:sp>
        <p:nvSpPr>
          <p:cNvPr id="35843" name="Rectangle 3"/>
          <p:cNvSpPr>
            <a:spLocks noChangeArrowheads="1"/>
          </p:cNvSpPr>
          <p:nvPr/>
        </p:nvSpPr>
        <p:spPr bwMode="auto">
          <a:xfrm>
            <a:off x="228600" y="838200"/>
            <a:ext cx="8610600" cy="5508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marL="187325" indent="-187325">
              <a:buFontTx/>
              <a:buChar char="•"/>
            </a:pPr>
            <a:r>
              <a:rPr kumimoji="0" lang="en-US"/>
              <a:t>When the same or similar tasks need to be performed multiple times for all elements of a list or for all columns of an array. </a:t>
            </a:r>
            <a:endParaRPr kumimoji="0" lang="en-US" sz="2000"/>
          </a:p>
          <a:p>
            <a:pPr marL="565150" lvl="1" indent="-177800">
              <a:buFontTx/>
              <a:buChar char="•"/>
            </a:pPr>
            <a:r>
              <a:rPr kumimoji="0" lang="en-US" sz="2000"/>
              <a:t>May be easier and faster than “for” loops</a:t>
            </a:r>
          </a:p>
          <a:p>
            <a:pPr marL="187325" indent="-187325">
              <a:buFontTx/>
              <a:buChar char="•"/>
            </a:pPr>
            <a:r>
              <a:rPr kumimoji="0" lang="en-US"/>
              <a:t>lapply(li, </a:t>
            </a:r>
            <a:r>
              <a:rPr kumimoji="0" lang="en-US" i="1"/>
              <a:t>function</a:t>
            </a:r>
            <a:r>
              <a:rPr kumimoji="0" lang="en-US"/>
              <a:t> )</a:t>
            </a:r>
          </a:p>
          <a:p>
            <a:pPr marL="565150" lvl="1" indent="-177800">
              <a:buFontTx/>
              <a:buChar char="•"/>
            </a:pPr>
            <a:r>
              <a:rPr kumimoji="0" lang="en-US"/>
              <a:t>To each element of the list li, the function </a:t>
            </a:r>
            <a:r>
              <a:rPr kumimoji="0" lang="en-US" i="1"/>
              <a:t>function</a:t>
            </a:r>
            <a:r>
              <a:rPr kumimoji="0" lang="en-US"/>
              <a:t> is applied. </a:t>
            </a:r>
          </a:p>
          <a:p>
            <a:pPr marL="565150" lvl="1" indent="-177800">
              <a:buFontTx/>
              <a:buChar char="•"/>
            </a:pPr>
            <a:r>
              <a:rPr kumimoji="0" lang="en-US"/>
              <a:t>The result is a list whose elements are the individual </a:t>
            </a:r>
            <a:r>
              <a:rPr kumimoji="0" lang="en-US" i="1"/>
              <a:t>function</a:t>
            </a:r>
            <a:r>
              <a:rPr kumimoji="0" lang="en-US"/>
              <a:t> results.</a:t>
            </a:r>
          </a:p>
          <a:p>
            <a:pPr marL="187325" indent="-187325">
              <a:buFont typeface="Wingdings" charset="0"/>
              <a:buNone/>
            </a:pPr>
            <a:r>
              <a:rPr kumimoji="0" lang="en-US"/>
              <a:t>&gt; li = list("klaus","martin","georg")</a:t>
            </a:r>
          </a:p>
          <a:p>
            <a:pPr marL="187325" indent="-187325">
              <a:buFont typeface="Wingdings" charset="0"/>
              <a:buNone/>
            </a:pPr>
            <a:r>
              <a:rPr kumimoji="0" lang="en-US"/>
              <a:t>&gt; lapply(li, toupper)</a:t>
            </a:r>
          </a:p>
          <a:p>
            <a:pPr marL="187325" indent="-187325">
              <a:buFont typeface="Wingdings" charset="0"/>
              <a:buNone/>
            </a:pPr>
            <a:r>
              <a:rPr kumimoji="0" lang="en-US"/>
              <a:t>&gt; [[1]]</a:t>
            </a:r>
          </a:p>
          <a:p>
            <a:pPr marL="187325" indent="-187325">
              <a:buFont typeface="Wingdings" charset="0"/>
              <a:buNone/>
            </a:pPr>
            <a:r>
              <a:rPr kumimoji="0" lang="en-US"/>
              <a:t>&gt; [1] "KLAUS"</a:t>
            </a:r>
          </a:p>
          <a:p>
            <a:pPr marL="187325" indent="-187325">
              <a:buFont typeface="Wingdings" charset="0"/>
              <a:buNone/>
            </a:pPr>
            <a:r>
              <a:rPr kumimoji="0" lang="en-US"/>
              <a:t>&gt; [[2]]</a:t>
            </a:r>
          </a:p>
          <a:p>
            <a:pPr marL="187325" indent="-187325">
              <a:buFont typeface="Wingdings" charset="0"/>
              <a:buNone/>
            </a:pPr>
            <a:r>
              <a:rPr kumimoji="0" lang="en-US"/>
              <a:t>&gt; [1] "MARTIN"</a:t>
            </a:r>
          </a:p>
          <a:p>
            <a:pPr marL="187325" indent="-187325">
              <a:buFont typeface="Wingdings" charset="0"/>
              <a:buNone/>
            </a:pPr>
            <a:r>
              <a:rPr kumimoji="0" lang="en-US"/>
              <a:t>&gt; [[3]]</a:t>
            </a:r>
          </a:p>
          <a:p>
            <a:pPr marL="187325" indent="-187325">
              <a:buFont typeface="Wingdings" charset="0"/>
              <a:buNone/>
            </a:pPr>
            <a:r>
              <a:rPr kumimoji="0" lang="en-US"/>
              <a:t>&gt; [1] "GEORG"</a:t>
            </a:r>
          </a:p>
        </p:txBody>
      </p:sp>
    </p:spTree>
    <p:extLst>
      <p:ext uri="{BB962C8B-B14F-4D97-AF65-F5344CB8AC3E}">
        <p14:creationId xmlns:p14="http://schemas.microsoft.com/office/powerpoint/2010/main" val="2943506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Shot 2015-06-18 at 2.18.2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3928" y="1988840"/>
            <a:ext cx="4718924" cy="4032448"/>
          </a:xfrm>
          <a:prstGeom prst="rect">
            <a:avLst/>
          </a:prstGeom>
          <a:ln>
            <a:noFill/>
          </a:ln>
          <a:effectLst>
            <a:outerShdw blurRad="292100" dist="139700" dir="2700000" algn="tl" rotWithShape="0">
              <a:srgbClr val="333333">
                <a:alpha val="65000"/>
              </a:srgbClr>
            </a:outerShdw>
          </a:effectLst>
        </p:spPr>
      </p:pic>
      <p:sp>
        <p:nvSpPr>
          <p:cNvPr id="2" name="Title 1"/>
          <p:cNvSpPr>
            <a:spLocks noGrp="1"/>
          </p:cNvSpPr>
          <p:nvPr>
            <p:ph type="title"/>
          </p:nvPr>
        </p:nvSpPr>
        <p:spPr>
          <a:xfrm>
            <a:off x="457200" y="-160277"/>
            <a:ext cx="8229600" cy="1143000"/>
          </a:xfrm>
        </p:spPr>
        <p:txBody>
          <a:bodyPr/>
          <a:lstStyle/>
          <a:p>
            <a:r>
              <a:rPr lang="en-US" sz="2000" dirty="0" smtClean="0"/>
              <a:t>V3 Demo - Yak Shaving </a:t>
            </a:r>
            <a:r>
              <a:rPr lang="en-US" sz="2000" u="sng" dirty="0" smtClean="0"/>
              <a:t>R</a:t>
            </a:r>
            <a:r>
              <a:rPr lang="en-US" sz="2000" dirty="0" smtClean="0"/>
              <a:t>evisited</a:t>
            </a:r>
            <a:endParaRPr lang="en-US" sz="2400" dirty="0"/>
          </a:p>
        </p:txBody>
      </p:sp>
      <p:grpSp>
        <p:nvGrpSpPr>
          <p:cNvPr id="13" name="Group 12"/>
          <p:cNvGrpSpPr/>
          <p:nvPr/>
        </p:nvGrpSpPr>
        <p:grpSpPr>
          <a:xfrm>
            <a:off x="7452320" y="1028734"/>
            <a:ext cx="1485450" cy="1632181"/>
            <a:chOff x="7452320" y="555526"/>
            <a:chExt cx="1485450" cy="1224136"/>
          </a:xfrm>
        </p:grpSpPr>
        <p:pic>
          <p:nvPicPr>
            <p:cNvPr id="6" name="Picture 5"/>
            <p:cNvPicPr>
              <a:picLocks noChangeAspect="1"/>
            </p:cNvPicPr>
            <p:nvPr/>
          </p:nvPicPr>
          <p:blipFill>
            <a:blip r:embed="rId4"/>
            <a:stretch>
              <a:fillRect/>
            </a:stretch>
          </p:blipFill>
          <p:spPr>
            <a:xfrm>
              <a:off x="7452320" y="555526"/>
              <a:ext cx="1485450" cy="1224136"/>
            </a:xfrm>
            <a:prstGeom prst="rect">
              <a:avLst/>
            </a:prstGeom>
          </p:spPr>
        </p:pic>
        <p:grpSp>
          <p:nvGrpSpPr>
            <p:cNvPr id="11" name="Group 10"/>
            <p:cNvGrpSpPr/>
            <p:nvPr/>
          </p:nvGrpSpPr>
          <p:grpSpPr>
            <a:xfrm>
              <a:off x="7956376" y="915566"/>
              <a:ext cx="540000" cy="540000"/>
              <a:chOff x="8028384" y="915566"/>
              <a:chExt cx="540000" cy="540000"/>
            </a:xfrm>
          </p:grpSpPr>
          <p:sp>
            <p:nvSpPr>
              <p:cNvPr id="7" name="Oval 6"/>
              <p:cNvSpPr/>
              <p:nvPr/>
            </p:nvSpPr>
            <p:spPr bwMode="auto">
              <a:xfrm>
                <a:off x="8028384" y="915566"/>
                <a:ext cx="540000" cy="540000"/>
              </a:xfrm>
              <a:prstGeom prst="ellipse">
                <a:avLst/>
              </a:prstGeom>
              <a:noFill/>
              <a:ln w="762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0">
                  <a:lnSpc>
                    <a:spcPct val="93000"/>
                  </a:lnSpc>
                  <a:spcBef>
                    <a:spcPct val="0"/>
                  </a:spcBef>
                  <a:spcAft>
                    <a:spcPct val="0"/>
                  </a:spcAft>
                  <a:buClr>
                    <a:srgbClr val="000000"/>
                  </a:buClr>
                  <a:buSzPct val="100000"/>
                  <a:buFont typeface="Times New Roman" charset="0"/>
                  <a:buNone/>
                  <a:tabLst/>
                </a:pPr>
                <a:endParaRPr kumimoji="0" lang="en-US" sz="1800" b="0" i="0" u="none" strike="noStrike" cap="none" normalizeH="0" baseline="0">
                  <a:ln>
                    <a:noFill/>
                  </a:ln>
                  <a:effectLst/>
                  <a:latin typeface="Arial" charset="0"/>
                  <a:ea typeface="ＭＳ Ｐゴシック" charset="0"/>
                  <a:cs typeface="Arial Unicode MS" charset="0"/>
                </a:endParaRPr>
              </a:p>
            </p:txBody>
          </p:sp>
          <p:cxnSp>
            <p:nvCxnSpPr>
              <p:cNvPr id="9" name="Straight Connector 8"/>
              <p:cNvCxnSpPr>
                <a:stCxn id="7" idx="1"/>
                <a:endCxn id="7" idx="5"/>
              </p:cNvCxnSpPr>
              <p:nvPr/>
            </p:nvCxnSpPr>
            <p:spPr bwMode="auto">
              <a:xfrm>
                <a:off x="8107465" y="994647"/>
                <a:ext cx="381838" cy="381838"/>
              </a:xfrm>
              <a:prstGeom prst="line">
                <a:avLst/>
              </a:prstGeom>
              <a:solidFill>
                <a:srgbClr val="00B8FF"/>
              </a:solidFill>
              <a:ln w="76200" cap="flat" cmpd="sng" algn="ctr">
                <a:solidFill>
                  <a:srgbClr val="FF0000"/>
                </a:solidFill>
                <a:prstDash val="solid"/>
                <a:round/>
                <a:headEnd type="none" w="med" len="med"/>
                <a:tailEnd type="none" w="med" len="med"/>
              </a:ln>
              <a:effectLst>
                <a:outerShdw blurRad="63500" dist="38099" dir="2700000" algn="ctr" rotWithShape="0">
                  <a:schemeClr val="bg2">
                    <a:alpha val="74998"/>
                  </a:schemeClr>
                </a:outerShdw>
              </a:effectLst>
              <a:extLst/>
            </p:spPr>
          </p:cxnSp>
        </p:grpSp>
      </p:grpSp>
      <p:sp>
        <p:nvSpPr>
          <p:cNvPr id="12" name="Text Placeholder 3"/>
          <p:cNvSpPr txBox="1">
            <a:spLocks/>
          </p:cNvSpPr>
          <p:nvPr/>
        </p:nvSpPr>
        <p:spPr>
          <a:xfrm>
            <a:off x="395536" y="932723"/>
            <a:ext cx="3384376" cy="4992555"/>
          </a:xfrm>
          <a:prstGeom prst="rect">
            <a:avLst/>
          </a:prstGeom>
        </p:spPr>
        <p:txBody>
          <a:bodyPr/>
          <a:lstStyle>
            <a:lvl1pPr marL="128469" indent="-128469" algn="l" defTabSz="171293" rtl="0" fontAlgn="base" hangingPunct="0">
              <a:lnSpc>
                <a:spcPct val="93000"/>
              </a:lnSpc>
              <a:spcBef>
                <a:spcPct val="0"/>
              </a:spcBef>
              <a:spcAft>
                <a:spcPts val="534"/>
              </a:spcAft>
              <a:buClr>
                <a:srgbClr val="000000"/>
              </a:buClr>
              <a:buSzPct val="100000"/>
              <a:buFont typeface="Times New Roman" charset="0"/>
              <a:defRPr sz="1600">
                <a:solidFill>
                  <a:srgbClr val="000000"/>
                </a:solidFill>
                <a:latin typeface="+mn-lt"/>
                <a:ea typeface="+mn-ea"/>
                <a:cs typeface="+mn-cs"/>
              </a:defRPr>
            </a:lvl1pPr>
            <a:lvl2pPr marL="278352" indent="-107059" algn="l" defTabSz="171293" rtl="0" fontAlgn="base" hangingPunct="0">
              <a:lnSpc>
                <a:spcPct val="93000"/>
              </a:lnSpc>
              <a:spcBef>
                <a:spcPct val="0"/>
              </a:spcBef>
              <a:spcAft>
                <a:spcPts val="427"/>
              </a:spcAft>
              <a:buClr>
                <a:srgbClr val="000000"/>
              </a:buClr>
              <a:buSzPct val="100000"/>
              <a:buFont typeface="Times New Roman" charset="0"/>
              <a:defRPr sz="1600">
                <a:solidFill>
                  <a:srgbClr val="000000"/>
                </a:solidFill>
                <a:latin typeface="+mn-lt"/>
                <a:ea typeface="+mn-ea"/>
                <a:cs typeface="+mn-cs"/>
              </a:defRPr>
            </a:lvl2pPr>
            <a:lvl3pPr marL="428232" indent="-85646" algn="l" defTabSz="171293" rtl="0" fontAlgn="base" hangingPunct="0">
              <a:lnSpc>
                <a:spcPct val="93000"/>
              </a:lnSpc>
              <a:spcBef>
                <a:spcPct val="0"/>
              </a:spcBef>
              <a:spcAft>
                <a:spcPts val="319"/>
              </a:spcAft>
              <a:buClr>
                <a:srgbClr val="000000"/>
              </a:buClr>
              <a:buSzPct val="100000"/>
              <a:buFont typeface="Times New Roman" charset="0"/>
              <a:defRPr sz="1600">
                <a:solidFill>
                  <a:srgbClr val="000000"/>
                </a:solidFill>
                <a:latin typeface="+mn-lt"/>
                <a:ea typeface="+mn-ea"/>
                <a:cs typeface="+mn-cs"/>
              </a:defRPr>
            </a:lvl3pPr>
            <a:lvl4pPr marL="599525" indent="-85646" algn="l" defTabSz="171293" rtl="0" fontAlgn="base" hangingPunct="0">
              <a:lnSpc>
                <a:spcPct val="93000"/>
              </a:lnSpc>
              <a:spcBef>
                <a:spcPct val="0"/>
              </a:spcBef>
              <a:spcAft>
                <a:spcPts val="216"/>
              </a:spcAft>
              <a:buClr>
                <a:srgbClr val="000000"/>
              </a:buClr>
              <a:buSzPct val="100000"/>
              <a:buFont typeface="Times New Roman" charset="0"/>
              <a:defRPr sz="1600">
                <a:solidFill>
                  <a:srgbClr val="000000"/>
                </a:solidFill>
                <a:latin typeface="+mn-lt"/>
                <a:ea typeface="+mn-ea"/>
                <a:cs typeface="+mn-cs"/>
              </a:defRPr>
            </a:lvl4pPr>
            <a:lvl5pPr marL="770818" indent="-85646" algn="l" defTabSz="171293" rtl="0" fontAlgn="base" hangingPunct="0">
              <a:lnSpc>
                <a:spcPct val="93000"/>
              </a:lnSpc>
              <a:spcBef>
                <a:spcPct val="0"/>
              </a:spcBef>
              <a:spcAft>
                <a:spcPts val="108"/>
              </a:spcAft>
              <a:buClr>
                <a:srgbClr val="000000"/>
              </a:buClr>
              <a:buSzPct val="100000"/>
              <a:buFont typeface="Times New Roman" charset="0"/>
              <a:defRPr sz="1600">
                <a:solidFill>
                  <a:srgbClr val="000000"/>
                </a:solidFill>
                <a:latin typeface="+mn-lt"/>
                <a:ea typeface="+mn-ea"/>
                <a:cs typeface="+mn-cs"/>
              </a:defRPr>
            </a:lvl5pPr>
            <a:lvl6pPr marL="942112" indent="-85646" algn="l" defTabSz="171293" rtl="0" fontAlgn="base" hangingPunct="0">
              <a:lnSpc>
                <a:spcPct val="93000"/>
              </a:lnSpc>
              <a:spcBef>
                <a:spcPct val="0"/>
              </a:spcBef>
              <a:spcAft>
                <a:spcPts val="108"/>
              </a:spcAft>
              <a:buClr>
                <a:srgbClr val="000000"/>
              </a:buClr>
              <a:buSzPct val="100000"/>
              <a:buFont typeface="Times New Roman" charset="0"/>
              <a:defRPr sz="1600">
                <a:solidFill>
                  <a:srgbClr val="000000"/>
                </a:solidFill>
                <a:latin typeface="+mn-lt"/>
                <a:ea typeface="+mn-ea"/>
                <a:cs typeface="+mn-cs"/>
              </a:defRPr>
            </a:lvl6pPr>
            <a:lvl7pPr marL="1113405" indent="-85646" algn="l" defTabSz="171293" rtl="0" fontAlgn="base" hangingPunct="0">
              <a:lnSpc>
                <a:spcPct val="93000"/>
              </a:lnSpc>
              <a:spcBef>
                <a:spcPct val="0"/>
              </a:spcBef>
              <a:spcAft>
                <a:spcPts val="108"/>
              </a:spcAft>
              <a:buClr>
                <a:srgbClr val="000000"/>
              </a:buClr>
              <a:buSzPct val="100000"/>
              <a:buFont typeface="Times New Roman" charset="0"/>
              <a:defRPr sz="1600">
                <a:solidFill>
                  <a:srgbClr val="000000"/>
                </a:solidFill>
                <a:latin typeface="+mn-lt"/>
                <a:ea typeface="+mn-ea"/>
                <a:cs typeface="+mn-cs"/>
              </a:defRPr>
            </a:lvl7pPr>
            <a:lvl8pPr marL="1284696" indent="-85646" algn="l" defTabSz="171293" rtl="0" fontAlgn="base" hangingPunct="0">
              <a:lnSpc>
                <a:spcPct val="93000"/>
              </a:lnSpc>
              <a:spcBef>
                <a:spcPct val="0"/>
              </a:spcBef>
              <a:spcAft>
                <a:spcPts val="108"/>
              </a:spcAft>
              <a:buClr>
                <a:srgbClr val="000000"/>
              </a:buClr>
              <a:buSzPct val="100000"/>
              <a:buFont typeface="Times New Roman" charset="0"/>
              <a:defRPr sz="1600">
                <a:solidFill>
                  <a:srgbClr val="000000"/>
                </a:solidFill>
                <a:latin typeface="+mn-lt"/>
                <a:ea typeface="+mn-ea"/>
                <a:cs typeface="+mn-cs"/>
              </a:defRPr>
            </a:lvl8pPr>
            <a:lvl9pPr marL="1455989" indent="-85646" algn="l" defTabSz="171293" rtl="0" fontAlgn="base" hangingPunct="0">
              <a:lnSpc>
                <a:spcPct val="93000"/>
              </a:lnSpc>
              <a:spcBef>
                <a:spcPct val="0"/>
              </a:spcBef>
              <a:spcAft>
                <a:spcPts val="108"/>
              </a:spcAft>
              <a:buClr>
                <a:srgbClr val="000000"/>
              </a:buClr>
              <a:buSzPct val="100000"/>
              <a:buFont typeface="Times New Roman" charset="0"/>
              <a:defRPr sz="1600">
                <a:solidFill>
                  <a:srgbClr val="000000"/>
                </a:solidFill>
                <a:latin typeface="+mn-lt"/>
                <a:ea typeface="+mn-ea"/>
                <a:cs typeface="+mn-cs"/>
              </a:defRPr>
            </a:lvl9pPr>
          </a:lstStyle>
          <a:p>
            <a:pPr marL="201625" indent="-201625">
              <a:spcAft>
                <a:spcPts val="600"/>
              </a:spcAft>
              <a:buFont typeface="Arial"/>
              <a:buChar char="•"/>
            </a:pPr>
            <a:r>
              <a:rPr lang="en-US" b="1" dirty="0" smtClean="0"/>
              <a:t>Challenge</a:t>
            </a:r>
          </a:p>
          <a:p>
            <a:pPr marL="385408" lvl="1" indent="-214116">
              <a:lnSpc>
                <a:spcPct val="100000"/>
              </a:lnSpc>
              <a:spcAft>
                <a:spcPts val="600"/>
              </a:spcAft>
              <a:buFont typeface="Lucida Grande"/>
              <a:buChar char="-"/>
            </a:pPr>
            <a:r>
              <a:rPr lang="en-US" sz="1300" dirty="0" smtClean="0"/>
              <a:t>Teaching Statistics using R</a:t>
            </a:r>
          </a:p>
          <a:p>
            <a:pPr marL="385408" lvl="1" indent="-214116">
              <a:lnSpc>
                <a:spcPct val="100000"/>
              </a:lnSpc>
              <a:spcAft>
                <a:spcPts val="600"/>
              </a:spcAft>
              <a:buFont typeface="Lucida Grande"/>
              <a:buChar char="-"/>
            </a:pPr>
            <a:r>
              <a:rPr lang="en-US" sz="1300" dirty="0" smtClean="0"/>
              <a:t>Complex configuration</a:t>
            </a:r>
          </a:p>
          <a:p>
            <a:pPr marL="385408" lvl="1" indent="-214116">
              <a:lnSpc>
                <a:spcPct val="100000"/>
              </a:lnSpc>
              <a:spcAft>
                <a:spcPts val="600"/>
              </a:spcAft>
              <a:buFont typeface="Lucida Grande"/>
              <a:buChar char="-"/>
            </a:pPr>
            <a:r>
              <a:rPr lang="en-US" sz="1300" dirty="0" smtClean="0"/>
              <a:t>Brittle documentation</a:t>
            </a:r>
          </a:p>
          <a:p>
            <a:pPr lvl="1">
              <a:spcAft>
                <a:spcPts val="600"/>
              </a:spcAft>
            </a:pPr>
            <a:endParaRPr lang="en-US" dirty="0" smtClean="0"/>
          </a:p>
          <a:p>
            <a:pPr marL="201625" indent="-201625">
              <a:spcAft>
                <a:spcPts val="600"/>
              </a:spcAft>
              <a:buFont typeface="Arial"/>
              <a:buChar char="•"/>
            </a:pPr>
            <a:r>
              <a:rPr lang="en-US" b="1" dirty="0" smtClean="0"/>
              <a:t>Approach</a:t>
            </a:r>
          </a:p>
          <a:p>
            <a:pPr marL="385408" lvl="1" indent="-214116">
              <a:lnSpc>
                <a:spcPct val="100000"/>
              </a:lnSpc>
              <a:spcAft>
                <a:spcPts val="600"/>
              </a:spcAft>
              <a:buFont typeface="Lucida Grande"/>
              <a:buChar char="-"/>
            </a:pPr>
            <a:r>
              <a:rPr lang="en-US" sz="1300" dirty="0" smtClean="0"/>
              <a:t>Package up </a:t>
            </a:r>
            <a:r>
              <a:rPr lang="en-US" sz="1300" dirty="0" err="1" smtClean="0"/>
              <a:t>RStudio</a:t>
            </a:r>
            <a:r>
              <a:rPr lang="en-US" sz="1300" dirty="0" smtClean="0"/>
              <a:t> Server IDE as Docker container</a:t>
            </a:r>
          </a:p>
          <a:p>
            <a:pPr marL="385408" lvl="1" indent="-214116">
              <a:lnSpc>
                <a:spcPct val="100000"/>
              </a:lnSpc>
              <a:spcAft>
                <a:spcPts val="600"/>
              </a:spcAft>
              <a:buFont typeface="Lucida Grande"/>
              <a:buChar char="-"/>
            </a:pPr>
            <a:r>
              <a:rPr lang="en-US" sz="1300" dirty="0" smtClean="0"/>
              <a:t>OpenShift runs container providing </a:t>
            </a:r>
            <a:r>
              <a:rPr lang="en-US" sz="1300" dirty="0" err="1" smtClean="0"/>
              <a:t>QoS</a:t>
            </a:r>
            <a:r>
              <a:rPr lang="en-US" sz="1300" dirty="0" smtClean="0"/>
              <a:t> and external storage</a:t>
            </a:r>
            <a:endParaRPr lang="en-US" sz="1300" dirty="0"/>
          </a:p>
          <a:p>
            <a:pPr marL="385408" lvl="1" indent="-214116">
              <a:lnSpc>
                <a:spcPct val="100000"/>
              </a:lnSpc>
              <a:spcAft>
                <a:spcPts val="600"/>
              </a:spcAft>
              <a:buFont typeface="Lucida Grande"/>
              <a:buChar char="-"/>
            </a:pPr>
            <a:r>
              <a:rPr lang="en-US" sz="1300" dirty="0" smtClean="0"/>
              <a:t>Security incident or patches triggers automated rebuild</a:t>
            </a:r>
          </a:p>
          <a:p>
            <a:pPr marL="385408" lvl="1" indent="-214116">
              <a:lnSpc>
                <a:spcPct val="100000"/>
              </a:lnSpc>
              <a:spcAft>
                <a:spcPts val="600"/>
              </a:spcAft>
              <a:buFont typeface="Lucida Grande"/>
              <a:buChar char="-"/>
            </a:pPr>
            <a:r>
              <a:rPr lang="en-US" sz="1300" dirty="0" smtClean="0"/>
              <a:t>Zero student setup</a:t>
            </a:r>
          </a:p>
          <a:p>
            <a:pPr marL="385408" lvl="1" indent="-214116">
              <a:lnSpc>
                <a:spcPct val="100000"/>
              </a:lnSpc>
              <a:spcAft>
                <a:spcPts val="600"/>
              </a:spcAft>
              <a:buFont typeface="Lucida Grande"/>
              <a:buChar char="-"/>
            </a:pPr>
            <a:r>
              <a:rPr lang="en-US" sz="1300" dirty="0" smtClean="0"/>
              <a:t>Centralized instructor configuration</a:t>
            </a:r>
            <a:endParaRPr lang="en-US" sz="1300" dirty="0"/>
          </a:p>
        </p:txBody>
      </p:sp>
    </p:spTree>
    <p:extLst>
      <p:ext uri="{BB962C8B-B14F-4D97-AF65-F5344CB8AC3E}">
        <p14:creationId xmlns:p14="http://schemas.microsoft.com/office/powerpoint/2010/main" val="2852765474"/>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609600" y="228600"/>
            <a:ext cx="7772400" cy="609600"/>
          </a:xfrm>
        </p:spPr>
        <p:txBody>
          <a:bodyPr/>
          <a:lstStyle/>
          <a:p>
            <a:r>
              <a:rPr lang="en-US" sz="3200">
                <a:solidFill>
                  <a:schemeClr val="accent2"/>
                </a:solidFill>
              </a:rPr>
              <a:t>lapply, sapply, apply</a:t>
            </a:r>
            <a:endParaRPr lang="de-DE" altLang="zh-TW" sz="3200">
              <a:solidFill>
                <a:schemeClr val="accent2"/>
              </a:solidFill>
            </a:endParaRPr>
          </a:p>
        </p:txBody>
      </p:sp>
      <p:sp>
        <p:nvSpPr>
          <p:cNvPr id="36867" name="Rectangle 3"/>
          <p:cNvSpPr>
            <a:spLocks noChangeArrowheads="1"/>
          </p:cNvSpPr>
          <p:nvPr/>
        </p:nvSpPr>
        <p:spPr bwMode="auto">
          <a:xfrm>
            <a:off x="228600" y="838200"/>
            <a:ext cx="8610600" cy="556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kumimoji="0" lang="en-US"/>
              <a:t>sapply( li, fct )</a:t>
            </a:r>
          </a:p>
          <a:p>
            <a:r>
              <a:rPr kumimoji="0" lang="en-US"/>
              <a:t>Like apply, but tries to simplify the result, by converting it into a vector or array of appropriate size</a:t>
            </a:r>
          </a:p>
          <a:p>
            <a:endParaRPr kumimoji="0" lang="en-US"/>
          </a:p>
          <a:p>
            <a:r>
              <a:rPr kumimoji="0" lang="en-US"/>
              <a:t>&gt; li = list("klaus","martin","georg")</a:t>
            </a:r>
          </a:p>
          <a:p>
            <a:pPr>
              <a:buFont typeface="Wingdings" charset="0"/>
              <a:buNone/>
            </a:pPr>
            <a:r>
              <a:rPr kumimoji="0" lang="en-US"/>
              <a:t>&gt; sapply(li, toupper)</a:t>
            </a:r>
          </a:p>
          <a:p>
            <a:pPr>
              <a:buFont typeface="Wingdings" charset="0"/>
              <a:buNone/>
            </a:pPr>
            <a:r>
              <a:rPr kumimoji="0" lang="en-US"/>
              <a:t>[1] "KLAUS"  "MARTIN" "GEORG" </a:t>
            </a:r>
          </a:p>
          <a:p>
            <a:pPr>
              <a:buFont typeface="Wingdings" charset="0"/>
              <a:buNone/>
            </a:pPr>
            <a:endParaRPr kumimoji="0" lang="en-US"/>
          </a:p>
          <a:p>
            <a:pPr>
              <a:buFont typeface="Wingdings" charset="0"/>
              <a:buNone/>
            </a:pPr>
            <a:r>
              <a:rPr kumimoji="0" lang="en-US"/>
              <a:t>&gt; fct = function(x) { return(c(x, x*x, x*x*x)) }</a:t>
            </a:r>
          </a:p>
          <a:p>
            <a:pPr>
              <a:buFont typeface="Wingdings" charset="0"/>
              <a:buNone/>
            </a:pPr>
            <a:r>
              <a:rPr kumimoji="0" lang="en-US"/>
              <a:t>&gt; sapply(1:5, fct)</a:t>
            </a:r>
          </a:p>
          <a:p>
            <a:pPr>
              <a:buFont typeface="Wingdings" charset="0"/>
              <a:buNone/>
            </a:pPr>
            <a:r>
              <a:rPr kumimoji="0" lang="en-US"/>
              <a:t>     [,1] [,2] [,3] [,4] [,5]</a:t>
            </a:r>
          </a:p>
          <a:p>
            <a:pPr>
              <a:buFont typeface="Wingdings" charset="0"/>
              <a:buNone/>
            </a:pPr>
            <a:r>
              <a:rPr kumimoji="0" lang="en-US"/>
              <a:t>[1,]    1    2    3    4    5</a:t>
            </a:r>
          </a:p>
          <a:p>
            <a:pPr>
              <a:buFont typeface="Wingdings" charset="0"/>
              <a:buNone/>
            </a:pPr>
            <a:r>
              <a:rPr kumimoji="0" lang="en-US"/>
              <a:t>[2,]    1    4    9   16   25</a:t>
            </a:r>
          </a:p>
          <a:p>
            <a:pPr>
              <a:buFont typeface="Wingdings" charset="0"/>
              <a:buNone/>
            </a:pPr>
            <a:r>
              <a:rPr kumimoji="0" lang="en-US"/>
              <a:t>[3,]    1    8   27   64  125</a:t>
            </a:r>
          </a:p>
          <a:p>
            <a:pPr>
              <a:buFont typeface="Wingdings" charset="0"/>
              <a:buNone/>
            </a:pPr>
            <a:endParaRPr kumimoji="0" lang="en-US"/>
          </a:p>
        </p:txBody>
      </p:sp>
    </p:spTree>
    <p:extLst>
      <p:ext uri="{BB962C8B-B14F-4D97-AF65-F5344CB8AC3E}">
        <p14:creationId xmlns:p14="http://schemas.microsoft.com/office/powerpoint/2010/main" val="26662625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609600" y="228600"/>
            <a:ext cx="7772400" cy="609600"/>
          </a:xfrm>
        </p:spPr>
        <p:txBody>
          <a:bodyPr/>
          <a:lstStyle/>
          <a:p>
            <a:r>
              <a:rPr lang="en-US" sz="3200">
                <a:solidFill>
                  <a:schemeClr val="accent2"/>
                </a:solidFill>
              </a:rPr>
              <a:t>apply</a:t>
            </a:r>
            <a:endParaRPr lang="de-DE" altLang="zh-TW" sz="3200">
              <a:solidFill>
                <a:schemeClr val="accent2"/>
              </a:solidFill>
            </a:endParaRPr>
          </a:p>
        </p:txBody>
      </p:sp>
      <p:sp>
        <p:nvSpPr>
          <p:cNvPr id="37891" name="Rectangle 3"/>
          <p:cNvSpPr>
            <a:spLocks noChangeArrowheads="1"/>
          </p:cNvSpPr>
          <p:nvPr/>
        </p:nvSpPr>
        <p:spPr bwMode="auto">
          <a:xfrm>
            <a:off x="381000" y="914400"/>
            <a:ext cx="8305800" cy="556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kumimoji="0" lang="en-US"/>
              <a:t>apply( arr, margin, fct )</a:t>
            </a:r>
          </a:p>
          <a:p>
            <a:r>
              <a:rPr kumimoji="0" lang="en-US"/>
              <a:t>Apply the function fct along some dimensions of the array arr, according to margin, and return a vector or array of the appropriate size.</a:t>
            </a:r>
          </a:p>
          <a:p>
            <a:r>
              <a:rPr kumimoji="0" lang="en-US"/>
              <a:t>&gt; x</a:t>
            </a:r>
          </a:p>
          <a:p>
            <a:r>
              <a:rPr kumimoji="0" lang="en-US"/>
              <a:t>     [,1] [,2] [,3]</a:t>
            </a:r>
          </a:p>
          <a:p>
            <a:r>
              <a:rPr kumimoji="0" lang="en-US"/>
              <a:t>[1,]    5    7    0</a:t>
            </a:r>
          </a:p>
          <a:p>
            <a:r>
              <a:rPr kumimoji="0" lang="en-US"/>
              <a:t>[2,]    7    9    8</a:t>
            </a:r>
          </a:p>
          <a:p>
            <a:r>
              <a:rPr kumimoji="0" lang="en-US"/>
              <a:t>[3,]    4    6    7</a:t>
            </a:r>
          </a:p>
          <a:p>
            <a:r>
              <a:rPr kumimoji="0" lang="en-US"/>
              <a:t>[4,]    6    3    5</a:t>
            </a:r>
          </a:p>
          <a:p>
            <a:r>
              <a:rPr kumimoji="0" lang="en-US"/>
              <a:t>&gt; apply(x, 1, sum)</a:t>
            </a:r>
          </a:p>
          <a:p>
            <a:r>
              <a:rPr kumimoji="0" lang="en-US"/>
              <a:t>[1] 12 24 17 14</a:t>
            </a:r>
          </a:p>
          <a:p>
            <a:r>
              <a:rPr kumimoji="0" lang="en-US"/>
              <a:t>&gt; apply(x, 2, sum)</a:t>
            </a:r>
          </a:p>
          <a:p>
            <a:r>
              <a:rPr kumimoji="0" lang="en-US"/>
              <a:t>[1] 22 25 20 </a:t>
            </a:r>
          </a:p>
          <a:p>
            <a:endParaRPr kumimoji="0" lang="en-US"/>
          </a:p>
        </p:txBody>
      </p:sp>
    </p:spTree>
    <p:extLst>
      <p:ext uri="{BB962C8B-B14F-4D97-AF65-F5344CB8AC3E}">
        <p14:creationId xmlns:p14="http://schemas.microsoft.com/office/powerpoint/2010/main" val="28936919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4"/>
          <p:cNvSpPr>
            <a:spLocks noGrp="1"/>
          </p:cNvSpPr>
          <p:nvPr>
            <p:ph type="sldNum" sz="quarter" idx="11"/>
          </p:nvPr>
        </p:nvSpPr>
        <p:spPr/>
        <p:txBody>
          <a:bodyPr/>
          <a:lstStyle/>
          <a:p>
            <a:fld id="{B261A52C-54CF-2C42-8D68-3FA458D6B204}" type="slidenum">
              <a:rPr lang="en-US"/>
              <a:pPr/>
              <a:t>32</a:t>
            </a:fld>
            <a:endParaRPr lang="en-US"/>
          </a:p>
        </p:txBody>
      </p:sp>
      <p:sp>
        <p:nvSpPr>
          <p:cNvPr id="50178" name="Rectangle 2"/>
          <p:cNvSpPr>
            <a:spLocks noGrp="1" noChangeArrowheads="1"/>
          </p:cNvSpPr>
          <p:nvPr>
            <p:ph type="title"/>
          </p:nvPr>
        </p:nvSpPr>
        <p:spPr/>
        <p:txBody>
          <a:bodyPr/>
          <a:lstStyle/>
          <a:p>
            <a:r>
              <a:rPr lang="en-US" sz="3200"/>
              <a:t>What is R?</a:t>
            </a:r>
          </a:p>
        </p:txBody>
      </p:sp>
      <p:sp>
        <p:nvSpPr>
          <p:cNvPr id="50179" name="Rectangle 3"/>
          <p:cNvSpPr>
            <a:spLocks noGrp="1" noChangeArrowheads="1"/>
          </p:cNvSpPr>
          <p:nvPr>
            <p:ph type="body" idx="1"/>
          </p:nvPr>
        </p:nvSpPr>
        <p:spPr/>
        <p:txBody>
          <a:bodyPr/>
          <a:lstStyle/>
          <a:p>
            <a:r>
              <a:rPr lang="en-US" sz="2800"/>
              <a:t>A suite of operators for calculations on arrays, in particular matrices, </a:t>
            </a:r>
          </a:p>
          <a:p>
            <a:r>
              <a:rPr lang="en-US" sz="2800"/>
              <a:t>A large, coherent, integrated collection of intermediate tools for data analysis, </a:t>
            </a:r>
          </a:p>
          <a:p>
            <a:r>
              <a:rPr lang="en-US" sz="2800"/>
              <a:t>Graphical facilities for data analysis and display either on-screen or on hardcopy, and </a:t>
            </a:r>
          </a:p>
          <a:p>
            <a:r>
              <a:rPr lang="en-US" sz="2800"/>
              <a:t>A well-developed, simple and effective programming language which includes conditionals, loops, user-defined recursive functions and input and output facilities.</a:t>
            </a:r>
          </a:p>
          <a:p>
            <a:r>
              <a:rPr lang="en-US" sz="2800"/>
              <a:t>Free (as in beer </a:t>
            </a:r>
            <a:r>
              <a:rPr lang="en-US" sz="2800" i="1"/>
              <a:t>and </a:t>
            </a:r>
            <a:r>
              <a:rPr lang="en-US" sz="2800"/>
              <a:t>speech), open-source software</a:t>
            </a:r>
          </a:p>
        </p:txBody>
      </p:sp>
    </p:spTree>
    <p:extLst>
      <p:ext uri="{BB962C8B-B14F-4D97-AF65-F5344CB8AC3E}">
        <p14:creationId xmlns:p14="http://schemas.microsoft.com/office/powerpoint/2010/main" val="3350839251"/>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a:xfrm>
            <a:off x="315913" y="-42863"/>
            <a:ext cx="8229600" cy="1144588"/>
          </a:xfrm>
          <a:ln/>
        </p:spPr>
        <p:txBody>
          <a:bodyPr rIns="81279"/>
          <a:lstStyle/>
          <a:p>
            <a:r>
              <a:rPr lang="en-US" sz="4000"/>
              <a:t>R </a:t>
            </a:r>
            <a:br>
              <a:rPr lang="en-US" sz="4000"/>
            </a:br>
            <a:r>
              <a:rPr lang="en-US" sz="4000"/>
              <a:t>Advantages         Disadvantages</a:t>
            </a:r>
          </a:p>
        </p:txBody>
      </p:sp>
      <p:sp>
        <p:nvSpPr>
          <p:cNvPr id="10242" name="Rectangle 2"/>
          <p:cNvSpPr>
            <a:spLocks/>
          </p:cNvSpPr>
          <p:nvPr/>
        </p:nvSpPr>
        <p:spPr bwMode="auto">
          <a:xfrm>
            <a:off x="4470400" y="1211263"/>
            <a:ext cx="4673600" cy="435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Lst>
        </p:spPr>
        <p:txBody>
          <a:bodyPr lIns="0" tIns="0" rIns="40639" bIns="0"/>
          <a:lstStyle/>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Not user friendly @ start -  steep learning curve, minimal GUI.</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No commercial support; figuring out correct methods or how to use a function on your own can be frustrating.</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Easy to make mistakes and not know. </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Working with large datasets is limited by RAM</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Data prep &amp; cleaning can be messier &amp; more mistake prone in R vs. SPSS or SAS</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Some users complain about hostility on the R listserve</a:t>
            </a:r>
          </a:p>
        </p:txBody>
      </p:sp>
      <p:sp>
        <p:nvSpPr>
          <p:cNvPr id="10243" name="Rectangle 3"/>
          <p:cNvSpPr>
            <a:spLocks/>
          </p:cNvSpPr>
          <p:nvPr/>
        </p:nvSpPr>
        <p:spPr bwMode="auto">
          <a:xfrm>
            <a:off x="163513" y="1244600"/>
            <a:ext cx="4484687" cy="561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Lst>
        </p:spPr>
        <p:txBody>
          <a:bodyPr lIns="0" tIns="0" rIns="40639" bIns="0"/>
          <a:lstStyle/>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Fast and free.</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State of the art: Statistical researchers provide their methods as R packages. SPSS and SAS are   years behind R!</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2</a:t>
            </a:r>
            <a:r>
              <a:rPr lang="en-US" sz="2000" b="0" baseline="30000">
                <a:solidFill>
                  <a:schemeClr val="tx1"/>
                </a:solidFill>
                <a:ea typeface="ＭＳ Ｐゴシック" charset="0"/>
                <a:cs typeface="Arial" charset="0"/>
              </a:rPr>
              <a:t>nd</a:t>
            </a:r>
            <a:r>
              <a:rPr lang="en-US" sz="2000" b="0">
                <a:solidFill>
                  <a:schemeClr val="tx1"/>
                </a:solidFill>
                <a:ea typeface="ＭＳ Ｐゴシック" charset="0"/>
                <a:cs typeface="Arial" charset="0"/>
              </a:rPr>
              <a:t> only to MATLAB for graphics.</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Mx, WinBugs, and other programs use or will use R.</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Active user community</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Excellent for simulation, programming, computer intensive analyses, etc.</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Forces you to </a:t>
            </a:r>
            <a:r>
              <a:rPr lang="en-US" sz="2000" b="0" i="1">
                <a:solidFill>
                  <a:schemeClr val="tx1"/>
                </a:solidFill>
                <a:ea typeface="ＭＳ Ｐゴシック" charset="0"/>
                <a:cs typeface="Arial" charset="0"/>
              </a:rPr>
              <a:t>think</a:t>
            </a:r>
            <a:r>
              <a:rPr lang="en-US" sz="2000" b="0">
                <a:solidFill>
                  <a:schemeClr val="tx1"/>
                </a:solidFill>
                <a:ea typeface="ＭＳ Ｐゴシック" charset="0"/>
                <a:cs typeface="Arial" charset="0"/>
              </a:rPr>
              <a:t> about your analysis.</a:t>
            </a:r>
          </a:p>
          <a:p>
            <a:pPr>
              <a:spcBef>
                <a:spcPts val="688"/>
              </a:spcBef>
              <a:buClr>
                <a:srgbClr val="F90A12"/>
              </a:buClr>
              <a:buSzPct val="100000"/>
              <a:buFont typeface="Arial" charset="0"/>
              <a:buChar char="o"/>
            </a:pPr>
            <a:r>
              <a:rPr lang="en-US" sz="2000" b="0">
                <a:solidFill>
                  <a:schemeClr val="tx1"/>
                </a:solidFill>
                <a:ea typeface="ＭＳ Ｐゴシック" charset="0"/>
                <a:cs typeface="Arial" charset="0"/>
              </a:rPr>
              <a:t>Interfaces with database storage software (SQL)</a:t>
            </a:r>
          </a:p>
        </p:txBody>
      </p:sp>
    </p:spTree>
    <p:extLst>
      <p:ext uri="{BB962C8B-B14F-4D97-AF65-F5344CB8AC3E}">
        <p14:creationId xmlns:p14="http://schemas.microsoft.com/office/powerpoint/2010/main" val="1314664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ln/>
        </p:spPr>
        <p:txBody>
          <a:bodyPr rIns="81279"/>
          <a:lstStyle/>
          <a:p>
            <a:r>
              <a:rPr lang="en-US"/>
              <a:t>Final Words of Warning</a:t>
            </a:r>
          </a:p>
        </p:txBody>
      </p:sp>
      <p:sp>
        <p:nvSpPr>
          <p:cNvPr id="25603" name="Rectangle 3"/>
          <p:cNvSpPr>
            <a:spLocks noGrp="1" noChangeArrowheads="1"/>
          </p:cNvSpPr>
          <p:nvPr>
            <p:ph type="body" idx="1"/>
          </p:nvPr>
        </p:nvSpPr>
        <p:spPr>
          <a:xfrm>
            <a:off x="0" y="1600200"/>
            <a:ext cx="6019800" cy="5257800"/>
          </a:xfrm>
          <a:noFill/>
          <a:ln/>
        </p:spPr>
        <p:txBody>
          <a:bodyPr rIns="81279"/>
          <a:lstStyle/>
          <a:p>
            <a:pPr>
              <a:lnSpc>
                <a:spcPct val="90000"/>
              </a:lnSpc>
            </a:pPr>
            <a:r>
              <a:rPr lang="ja-JP" altLang="en-US">
                <a:latin typeface="Arial"/>
              </a:rPr>
              <a:t>“</a:t>
            </a:r>
            <a:r>
              <a:rPr lang="en-US"/>
              <a:t>Using R is a bit akin to smoking. The beginning is difficult, one may get headaches and even gag the first few times. But in the long run,it becomes pleasurable and even addictive. Yet, deep down, for those willing to be honest, there is something not fully healthy in it.</a:t>
            </a:r>
            <a:r>
              <a:rPr lang="ja-JP" altLang="en-US">
                <a:latin typeface="Arial"/>
              </a:rPr>
              <a:t>”</a:t>
            </a:r>
            <a:r>
              <a:rPr lang="en-US"/>
              <a:t> --Francois Pinard</a:t>
            </a:r>
          </a:p>
        </p:txBody>
      </p:sp>
      <p:pic>
        <p:nvPicPr>
          <p:cNvPr id="25604"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943600" y="1447800"/>
            <a:ext cx="3081338" cy="4292600"/>
          </a:xfrm>
          <a:prstGeom prst="rect">
            <a:avLst/>
          </a:prstGeom>
          <a:noFill/>
          <a:ln>
            <a:noFill/>
          </a:ln>
          <a:effectLst/>
          <a:extLst>
            <a:ext uri="{909E8E84-426E-40dd-AFC4-6F175D3DCCD1}">
              <a14:hiddenFill xmlns:a14="http://schemas.microsoft.com/office/drawing/2010/main">
                <a:solidFill>
                  <a:srgbClr val="B4E2E3"/>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pic>
        <p:nvPicPr>
          <p:cNvPr id="25609" name="Picture 9"/>
          <p:cNvPicPr>
            <a:picLocks noChangeAspect="1"/>
          </p:cNvPicPr>
          <p:nvPr/>
        </p:nvPicPr>
        <p:blipFill>
          <a:blip r:embed="rId4">
            <a:clrChange>
              <a:clrFrom>
                <a:srgbClr val="FFFFFE"/>
              </a:clrFrom>
              <a:clrTo>
                <a:srgbClr val="FFFFFE">
                  <a:alpha val="0"/>
                </a:srgbClr>
              </a:clrTo>
            </a:clrChange>
            <a:extLst>
              <a:ext uri="{28A0092B-C50C-407E-A947-70E740481C1C}">
                <a14:useLocalDpi xmlns:a14="http://schemas.microsoft.com/office/drawing/2010/main" val="0"/>
              </a:ext>
            </a:extLst>
          </a:blip>
          <a:srcRect/>
          <a:stretch>
            <a:fillRect/>
          </a:stretch>
        </p:blipFill>
        <p:spPr bwMode="auto">
          <a:xfrm>
            <a:off x="6818313" y="4648200"/>
            <a:ext cx="649287" cy="265113"/>
          </a:xfrm>
          <a:prstGeom prst="rect">
            <a:avLst/>
          </a:prstGeom>
          <a:noFill/>
          <a:ln>
            <a:noFill/>
          </a:ln>
          <a:effectLst/>
          <a:extLst>
            <a:ext uri="{909E8E84-426E-40dd-AFC4-6F175D3DCCD1}">
              <a14:hiddenFill xmlns:a14="http://schemas.microsoft.com/office/drawing/2010/main">
                <a:solidFill>
                  <a:srgbClr val="B4E2E3"/>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pic>
        <p:nvPicPr>
          <p:cNvPr id="25610" name="Picture 10"/>
          <p:cNvPicPr>
            <a:picLocks noChangeAspect="1"/>
          </p:cNvPicPr>
          <p:nvPr/>
        </p:nvPicPr>
        <p:blipFill>
          <a:blip r:embed="rId4">
            <a:clrChange>
              <a:clrFrom>
                <a:srgbClr val="FFFFFE"/>
              </a:clrFrom>
              <a:clrTo>
                <a:srgbClr val="FFFFFE">
                  <a:alpha val="0"/>
                </a:srgbClr>
              </a:clrTo>
            </a:clrChange>
            <a:extLst>
              <a:ext uri="{28A0092B-C50C-407E-A947-70E740481C1C}">
                <a14:useLocalDpi xmlns:a14="http://schemas.microsoft.com/office/drawing/2010/main" val="0"/>
              </a:ext>
            </a:extLst>
          </a:blip>
          <a:srcRect/>
          <a:stretch>
            <a:fillRect/>
          </a:stretch>
        </p:blipFill>
        <p:spPr bwMode="auto">
          <a:xfrm>
            <a:off x="7391400" y="4641850"/>
            <a:ext cx="649288" cy="265113"/>
          </a:xfrm>
          <a:prstGeom prst="rect">
            <a:avLst/>
          </a:prstGeom>
          <a:noFill/>
          <a:ln>
            <a:noFill/>
          </a:ln>
          <a:effectLst/>
          <a:extLst>
            <a:ext uri="{909E8E84-426E-40dd-AFC4-6F175D3DCCD1}">
              <a14:hiddenFill xmlns:a14="http://schemas.microsoft.com/office/drawing/2010/main">
                <a:solidFill>
                  <a:srgbClr val="B4E2E3"/>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pic>
        <p:nvPicPr>
          <p:cNvPr id="25611" name="Picture 11"/>
          <p:cNvPicPr>
            <a:picLocks noChangeAspect="1"/>
          </p:cNvPicPr>
          <p:nvPr/>
        </p:nvPicPr>
        <p:blipFill>
          <a:blip r:embed="rId4">
            <a:clrChange>
              <a:clrFrom>
                <a:srgbClr val="FFFFFE"/>
              </a:clrFrom>
              <a:clrTo>
                <a:srgbClr val="FFFFFE">
                  <a:alpha val="0"/>
                </a:srgbClr>
              </a:clrTo>
            </a:clrChange>
            <a:extLst>
              <a:ext uri="{28A0092B-C50C-407E-A947-70E740481C1C}">
                <a14:useLocalDpi xmlns:a14="http://schemas.microsoft.com/office/drawing/2010/main" val="0"/>
              </a:ext>
            </a:extLst>
          </a:blip>
          <a:srcRect/>
          <a:stretch>
            <a:fillRect/>
          </a:stretch>
        </p:blipFill>
        <p:spPr bwMode="auto">
          <a:xfrm>
            <a:off x="7885113" y="4641850"/>
            <a:ext cx="649287" cy="265113"/>
          </a:xfrm>
          <a:prstGeom prst="rect">
            <a:avLst/>
          </a:prstGeom>
          <a:noFill/>
          <a:ln>
            <a:noFill/>
          </a:ln>
          <a:effectLst/>
          <a:extLst>
            <a:ext uri="{909E8E84-426E-40dd-AFC4-6F175D3DCCD1}">
              <a14:hiddenFill xmlns:a14="http://schemas.microsoft.com/office/drawing/2010/main">
                <a:solidFill>
                  <a:srgbClr val="B4E2E3"/>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25612" name="Text Box 12"/>
          <p:cNvSpPr txBox="1">
            <a:spLocks/>
          </p:cNvSpPr>
          <p:nvPr/>
        </p:nvSpPr>
        <p:spPr bwMode="auto">
          <a:xfrm>
            <a:off x="6553200" y="4572000"/>
            <a:ext cx="609600" cy="457200"/>
          </a:xfrm>
          <a:prstGeom prst="rect">
            <a:avLst/>
          </a:prstGeom>
          <a:noFill/>
          <a:ln>
            <a:noFill/>
          </a:ln>
          <a:effectLst/>
          <a:extLst>
            <a:ext uri="{909E8E84-426E-40dd-AFC4-6F175D3DCCD1}">
              <a14:hiddenFill xmlns:a14="http://schemas.microsoft.com/office/drawing/2010/main">
                <a:solidFill>
                  <a:srgbClr val="B4E2E3"/>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2400">
                <a:solidFill>
                  <a:srgbClr val="E8E8E8"/>
                </a:solidFill>
              </a:rPr>
              <a:t>R</a:t>
            </a:r>
          </a:p>
        </p:txBody>
      </p:sp>
    </p:spTree>
    <p:extLst>
      <p:ext uri="{BB962C8B-B14F-4D97-AF65-F5344CB8AC3E}">
        <p14:creationId xmlns:p14="http://schemas.microsoft.com/office/powerpoint/2010/main" val="38119887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a:t>Applied Statistical Computing and Graphics</a:t>
            </a:r>
          </a:p>
        </p:txBody>
      </p:sp>
      <p:sp>
        <p:nvSpPr>
          <p:cNvPr id="6" name="Slide Number Placeholder 5"/>
          <p:cNvSpPr>
            <a:spLocks noGrp="1"/>
          </p:cNvSpPr>
          <p:nvPr>
            <p:ph type="sldNum" sz="quarter" idx="12"/>
          </p:nvPr>
        </p:nvSpPr>
        <p:spPr/>
        <p:txBody>
          <a:bodyPr/>
          <a:lstStyle/>
          <a:p>
            <a:fld id="{B863EA15-911F-294A-8B17-3C4259352626}" type="slidenum">
              <a:rPr lang="en-US"/>
              <a:pPr/>
              <a:t>35</a:t>
            </a:fld>
            <a:endParaRPr lang="en-US"/>
          </a:p>
        </p:txBody>
      </p:sp>
      <p:sp>
        <p:nvSpPr>
          <p:cNvPr id="1264642" name="Rectangle 2"/>
          <p:cNvSpPr>
            <a:spLocks noGrp="1" noChangeArrowheads="1"/>
          </p:cNvSpPr>
          <p:nvPr>
            <p:ph type="title"/>
          </p:nvPr>
        </p:nvSpPr>
        <p:spPr>
          <a:xfrm>
            <a:off x="1143000" y="533400"/>
            <a:ext cx="7793038" cy="2438400"/>
          </a:xfrm>
        </p:spPr>
        <p:txBody>
          <a:bodyPr/>
          <a:lstStyle/>
          <a:p>
            <a:r>
              <a:rPr lang="en-US" sz="4800" b="1"/>
              <a:t>R has a Steep </a:t>
            </a:r>
            <a:br>
              <a:rPr lang="en-US" sz="4800" b="1"/>
            </a:br>
            <a:r>
              <a:rPr lang="en-US" sz="4800" b="1"/>
              <a:t>Learning Curve</a:t>
            </a:r>
            <a:r>
              <a:rPr lang="en-US" sz="3600" b="1"/>
              <a:t> </a:t>
            </a:r>
            <a:br>
              <a:rPr lang="en-US" sz="3600" b="1"/>
            </a:br>
            <a:r>
              <a:rPr lang="en-US" sz="3200" b="1"/>
              <a:t>(steeper for those that knew SAS or other software before)</a:t>
            </a:r>
            <a:r>
              <a:rPr lang="en-US" sz="4800" b="1"/>
              <a:t> </a:t>
            </a:r>
          </a:p>
        </p:txBody>
      </p:sp>
      <p:sp>
        <p:nvSpPr>
          <p:cNvPr id="1264643" name="Rectangle 3"/>
          <p:cNvSpPr>
            <a:spLocks noGrp="1" noChangeArrowheads="1"/>
          </p:cNvSpPr>
          <p:nvPr>
            <p:ph type="body" idx="1"/>
          </p:nvPr>
        </p:nvSpPr>
        <p:spPr>
          <a:xfrm>
            <a:off x="609600" y="2971800"/>
            <a:ext cx="7772400" cy="3200400"/>
          </a:xfrm>
        </p:spPr>
        <p:txBody>
          <a:bodyPr/>
          <a:lstStyle/>
          <a:p>
            <a:pPr marL="1219200" lvl="2" indent="-304800">
              <a:lnSpc>
                <a:spcPct val="90000"/>
              </a:lnSpc>
              <a:buFont typeface="Wingdings" charset="0"/>
              <a:buNone/>
            </a:pPr>
            <a:r>
              <a:rPr lang="en-US" b="1"/>
              <a:t>First</a:t>
            </a:r>
            <a:r>
              <a:rPr lang="en-US"/>
              <a:t>, while there are many introductory tutorials (covering data types, basic commands, the interface), none alone are comprehensive. In part, this is because much of the advanced functionality of </a:t>
            </a:r>
            <a:r>
              <a:rPr lang="en-US" b="1"/>
              <a:t>R</a:t>
            </a:r>
            <a:r>
              <a:rPr lang="en-US"/>
              <a:t> comes from hundreds of user contributed packages. Hunting for what you want can be time consuming, and it can be hard to get a clear overview of what procedures are available. </a:t>
            </a:r>
          </a:p>
          <a:p>
            <a:pPr marL="1219200" lvl="2" indent="-304800">
              <a:lnSpc>
                <a:spcPct val="90000"/>
              </a:lnSpc>
              <a:buFont typeface="Wingdings" charset="0"/>
              <a:buNone/>
            </a:pPr>
            <a:endParaRPr lang="en-US"/>
          </a:p>
        </p:txBody>
      </p:sp>
    </p:spTree>
    <p:extLst>
      <p:ext uri="{BB962C8B-B14F-4D97-AF65-F5344CB8AC3E}">
        <p14:creationId xmlns:p14="http://schemas.microsoft.com/office/powerpoint/2010/main" val="13823606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a:t>Applied Statistical Computing and Graphics</a:t>
            </a:r>
          </a:p>
        </p:txBody>
      </p:sp>
      <p:sp>
        <p:nvSpPr>
          <p:cNvPr id="6" name="Slide Number Placeholder 5"/>
          <p:cNvSpPr>
            <a:spLocks noGrp="1"/>
          </p:cNvSpPr>
          <p:nvPr>
            <p:ph type="sldNum" sz="quarter" idx="12"/>
          </p:nvPr>
        </p:nvSpPr>
        <p:spPr/>
        <p:txBody>
          <a:bodyPr/>
          <a:lstStyle/>
          <a:p>
            <a:fld id="{DD7F3812-BBC9-E74C-B384-749A847ABAC3}" type="slidenum">
              <a:rPr lang="en-US"/>
              <a:pPr/>
              <a:t>36</a:t>
            </a:fld>
            <a:endParaRPr lang="en-US"/>
          </a:p>
        </p:txBody>
      </p:sp>
      <p:sp>
        <p:nvSpPr>
          <p:cNvPr id="1377282" name="Rectangle 2"/>
          <p:cNvSpPr>
            <a:spLocks noGrp="1" noChangeArrowheads="1"/>
          </p:cNvSpPr>
          <p:nvPr>
            <p:ph type="title"/>
          </p:nvPr>
        </p:nvSpPr>
        <p:spPr>
          <a:xfrm>
            <a:off x="1143000" y="457200"/>
            <a:ext cx="7793038" cy="1462088"/>
          </a:xfrm>
        </p:spPr>
        <p:txBody>
          <a:bodyPr/>
          <a:lstStyle/>
          <a:p>
            <a:r>
              <a:rPr lang="en-US" sz="3600" b="1"/>
              <a:t>R has a Learning Curve</a:t>
            </a:r>
            <a:br>
              <a:rPr lang="en-US" sz="3600" b="1"/>
            </a:br>
            <a:r>
              <a:rPr lang="en-US" sz="2000" b="1"/>
              <a:t>(steeper for those that knew SAS or other software before)</a:t>
            </a:r>
            <a:r>
              <a:rPr lang="en-US" sz="4800" b="1"/>
              <a:t> </a:t>
            </a:r>
          </a:p>
        </p:txBody>
      </p:sp>
      <p:sp>
        <p:nvSpPr>
          <p:cNvPr id="1377283" name="Rectangle 3"/>
          <p:cNvSpPr>
            <a:spLocks noGrp="1" noChangeArrowheads="1"/>
          </p:cNvSpPr>
          <p:nvPr>
            <p:ph type="body" idx="1"/>
          </p:nvPr>
        </p:nvSpPr>
        <p:spPr>
          <a:xfrm>
            <a:off x="762000" y="2057400"/>
            <a:ext cx="7772400" cy="2133600"/>
          </a:xfrm>
        </p:spPr>
        <p:txBody>
          <a:bodyPr/>
          <a:lstStyle/>
          <a:p>
            <a:pPr marL="1219200" lvl="2" indent="-304800">
              <a:lnSpc>
                <a:spcPct val="90000"/>
              </a:lnSpc>
              <a:buFont typeface="Wingdings" charset="0"/>
              <a:buNone/>
            </a:pPr>
            <a:r>
              <a:rPr lang="en-US"/>
              <a:t>The </a:t>
            </a:r>
            <a:r>
              <a:rPr lang="en-US" b="1"/>
              <a:t>second </a:t>
            </a:r>
            <a:r>
              <a:rPr lang="en-US"/>
              <a:t>reason is more transient. As users of statistical packages, we tend to run one controlled procedure for each type of analysis. Think of PROC GLM in SAS. We can carefully set up the run with all the parameters and options that we need. When we run the procedure, the resulting output may be a hundred pages long. We then sift through this output pulling out what we need and discarding the rest. </a:t>
            </a:r>
          </a:p>
        </p:txBody>
      </p:sp>
    </p:spTree>
    <p:extLst>
      <p:ext uri="{BB962C8B-B14F-4D97-AF65-F5344CB8AC3E}">
        <p14:creationId xmlns:p14="http://schemas.microsoft.com/office/powerpoint/2010/main" val="27196002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a:t>Applied Statistical Computing and Graphics</a:t>
            </a:r>
          </a:p>
        </p:txBody>
      </p:sp>
      <p:sp>
        <p:nvSpPr>
          <p:cNvPr id="6" name="Slide Number Placeholder 5"/>
          <p:cNvSpPr>
            <a:spLocks noGrp="1"/>
          </p:cNvSpPr>
          <p:nvPr>
            <p:ph type="sldNum" sz="quarter" idx="12"/>
          </p:nvPr>
        </p:nvSpPr>
        <p:spPr/>
        <p:txBody>
          <a:bodyPr/>
          <a:lstStyle/>
          <a:p>
            <a:fld id="{1B0DEE3B-9F96-1E4D-B5C5-0F33F3AED678}" type="slidenum">
              <a:rPr lang="en-US"/>
              <a:pPr/>
              <a:t>37</a:t>
            </a:fld>
            <a:endParaRPr lang="en-US"/>
          </a:p>
        </p:txBody>
      </p:sp>
      <p:sp>
        <p:nvSpPr>
          <p:cNvPr id="1375234" name="Rectangle 2"/>
          <p:cNvSpPr>
            <a:spLocks noGrp="1" noChangeArrowheads="1"/>
          </p:cNvSpPr>
          <p:nvPr>
            <p:ph type="title"/>
          </p:nvPr>
        </p:nvSpPr>
        <p:spPr>
          <a:xfrm>
            <a:off x="1143000" y="457200"/>
            <a:ext cx="7793038" cy="1462088"/>
          </a:xfrm>
        </p:spPr>
        <p:txBody>
          <a:bodyPr/>
          <a:lstStyle/>
          <a:p>
            <a:r>
              <a:rPr lang="en-US" sz="4800" b="1"/>
              <a:t>R paradigm is different</a:t>
            </a:r>
          </a:p>
        </p:txBody>
      </p:sp>
      <p:sp>
        <p:nvSpPr>
          <p:cNvPr id="1375235" name="Rectangle 3"/>
          <p:cNvSpPr>
            <a:spLocks noGrp="1" noChangeArrowheads="1"/>
          </p:cNvSpPr>
          <p:nvPr>
            <p:ph type="body" idx="1"/>
          </p:nvPr>
        </p:nvSpPr>
        <p:spPr>
          <a:xfrm>
            <a:off x="609600" y="1981200"/>
            <a:ext cx="7772400" cy="4114800"/>
          </a:xfrm>
        </p:spPr>
        <p:txBody>
          <a:bodyPr/>
          <a:lstStyle/>
          <a:p>
            <a:pPr marL="1219200" lvl="2" indent="-304800">
              <a:lnSpc>
                <a:spcPct val="90000"/>
              </a:lnSpc>
              <a:buFont typeface="Wingdings" charset="0"/>
              <a:buNone/>
            </a:pPr>
            <a:r>
              <a:rPr lang="en-US"/>
              <a:t>Rather than setting up a complete analysis at once, the process is highly interactive. You run a command (say fit a model), take the results and process it through another command (say a set of diagnostic plots), take those results and process it through another command (say cross-validation), etc. The cycle may include transforming the data, and looping back through the whole process again. You stop when you feel that you have fully analyzed the data. </a:t>
            </a:r>
          </a:p>
        </p:txBody>
      </p:sp>
    </p:spTree>
    <p:extLst>
      <p:ext uri="{BB962C8B-B14F-4D97-AF65-F5344CB8AC3E}">
        <p14:creationId xmlns:p14="http://schemas.microsoft.com/office/powerpoint/2010/main" val="2002987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084027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Goals</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941269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from here</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033224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805"/>
            <a:ext cx="8229600" cy="1143000"/>
          </a:xfrm>
        </p:spPr>
        <p:txBody>
          <a:bodyPr/>
          <a:lstStyle/>
          <a:p>
            <a:r>
              <a:rPr lang="en-US" dirty="0" smtClean="0"/>
              <a:t>RStudio Server via Docker Setup</a:t>
            </a:r>
            <a:endParaRPr lang="en-US" dirty="0"/>
          </a:p>
        </p:txBody>
      </p:sp>
      <p:sp>
        <p:nvSpPr>
          <p:cNvPr id="3" name="Content Placeholder 2"/>
          <p:cNvSpPr>
            <a:spLocks noGrp="1"/>
          </p:cNvSpPr>
          <p:nvPr>
            <p:ph idx="1"/>
          </p:nvPr>
        </p:nvSpPr>
        <p:spPr>
          <a:xfrm>
            <a:off x="457200" y="1224909"/>
            <a:ext cx="8229600" cy="5256729"/>
          </a:xfrm>
        </p:spPr>
        <p:txBody>
          <a:bodyPr>
            <a:normAutofit/>
          </a:bodyPr>
          <a:lstStyle/>
          <a:p>
            <a:pPr marL="0" indent="0">
              <a:buNone/>
            </a:pPr>
            <a:r>
              <a:rPr lang="en-US" sz="2000" dirty="0" smtClean="0"/>
              <a:t># Mac OS/X Docker installation</a:t>
            </a:r>
          </a:p>
          <a:p>
            <a:pPr marL="0" indent="0">
              <a:buNone/>
            </a:pPr>
            <a:r>
              <a:rPr lang="en-US" sz="2000" dirty="0" smtClean="0"/>
              <a:t>Browser https</a:t>
            </a:r>
            <a:r>
              <a:rPr lang="en-US" sz="2000" dirty="0"/>
              <a:t>://</a:t>
            </a:r>
            <a:r>
              <a:rPr lang="en-US" sz="2000" dirty="0" err="1" smtClean="0"/>
              <a:t>github.com</a:t>
            </a:r>
            <a:r>
              <a:rPr lang="en-US" sz="2000" dirty="0" smtClean="0"/>
              <a:t>/</a:t>
            </a:r>
            <a:r>
              <a:rPr lang="en-US" sz="2000" dirty="0"/>
              <a:t>boot2docker/</a:t>
            </a:r>
            <a:r>
              <a:rPr lang="en-US" sz="2000" dirty="0" err="1"/>
              <a:t>osx</a:t>
            </a:r>
            <a:r>
              <a:rPr lang="en-US" sz="2000" dirty="0"/>
              <a:t>-installer/releases/latest</a:t>
            </a:r>
          </a:p>
          <a:p>
            <a:pPr marL="0" indent="0">
              <a:buNone/>
            </a:pPr>
            <a:endParaRPr lang="en-US" sz="2000" dirty="0" smtClean="0"/>
          </a:p>
          <a:p>
            <a:pPr marL="0" indent="0">
              <a:buNone/>
            </a:pPr>
            <a:r>
              <a:rPr lang="en-US" sz="2000" dirty="0" smtClean="0"/>
              <a:t># Pull down image from Docker Hub</a:t>
            </a:r>
          </a:p>
          <a:p>
            <a:pPr marL="0" indent="0">
              <a:buNone/>
            </a:pPr>
            <a:r>
              <a:rPr lang="en-US" sz="2000" dirty="0" smtClean="0"/>
              <a:t>$ </a:t>
            </a:r>
            <a:r>
              <a:rPr lang="en-US" sz="2000" dirty="0" err="1" smtClean="0"/>
              <a:t>docker</a:t>
            </a:r>
            <a:r>
              <a:rPr lang="en-US" sz="2000" dirty="0" smtClean="0"/>
              <a:t> pull </a:t>
            </a:r>
            <a:r>
              <a:rPr lang="en-US" sz="2000" dirty="0" err="1" smtClean="0"/>
              <a:t>spicozzi</a:t>
            </a:r>
            <a:r>
              <a:rPr lang="en-US" sz="2000" dirty="0" smtClean="0"/>
              <a:t>/</a:t>
            </a:r>
            <a:r>
              <a:rPr lang="en-US" sz="2000" dirty="0" err="1" smtClean="0"/>
              <a:t>rstudio</a:t>
            </a:r>
            <a:endParaRPr lang="en-US" sz="2000" dirty="0" smtClean="0"/>
          </a:p>
          <a:p>
            <a:pPr marL="0" indent="0">
              <a:buNone/>
            </a:pPr>
            <a:endParaRPr lang="en-US" sz="2000" dirty="0" smtClean="0"/>
          </a:p>
          <a:p>
            <a:pPr marL="0" indent="0">
              <a:buNone/>
            </a:pPr>
            <a:r>
              <a:rPr lang="en-US" sz="2000" dirty="0" smtClean="0"/>
              <a:t># Export image </a:t>
            </a:r>
            <a:r>
              <a:rPr lang="en-US" sz="2000" dirty="0" err="1" smtClean="0"/>
              <a:t>tarball</a:t>
            </a:r>
            <a:endParaRPr lang="en-US" sz="2000" dirty="0" smtClean="0"/>
          </a:p>
          <a:p>
            <a:pPr marL="0" indent="0">
              <a:buNone/>
            </a:pPr>
            <a:r>
              <a:rPr lang="en-US" sz="2000" dirty="0" smtClean="0"/>
              <a:t>$ </a:t>
            </a:r>
            <a:r>
              <a:rPr lang="en-US" sz="2000" dirty="0" err="1"/>
              <a:t>docker</a:t>
            </a:r>
            <a:r>
              <a:rPr lang="en-US" sz="2000" dirty="0"/>
              <a:t> save -o </a:t>
            </a:r>
            <a:r>
              <a:rPr lang="en-US" sz="2000" dirty="0" err="1"/>
              <a:t>rstudio-image.tar</a:t>
            </a:r>
            <a:r>
              <a:rPr lang="en-US" sz="2000" dirty="0"/>
              <a:t> </a:t>
            </a:r>
            <a:r>
              <a:rPr lang="en-US" sz="2000" dirty="0" err="1"/>
              <a:t>spicozzi</a:t>
            </a:r>
            <a:r>
              <a:rPr lang="en-US" sz="2000" dirty="0"/>
              <a:t>/</a:t>
            </a:r>
            <a:r>
              <a:rPr lang="en-US" sz="2000" dirty="0" err="1" smtClean="0"/>
              <a:t>rstudio</a:t>
            </a:r>
            <a:endParaRPr lang="en-US" sz="2000" dirty="0" smtClean="0"/>
          </a:p>
          <a:p>
            <a:pPr marL="0" indent="0">
              <a:buNone/>
            </a:pPr>
            <a:endParaRPr lang="en-US" sz="2000" dirty="0" smtClean="0"/>
          </a:p>
          <a:p>
            <a:pPr marL="0" indent="0">
              <a:buNone/>
            </a:pPr>
            <a:r>
              <a:rPr lang="en-US" sz="2000" dirty="0" smtClean="0"/>
              <a:t># Disconnected import</a:t>
            </a:r>
          </a:p>
          <a:p>
            <a:pPr marL="0" indent="0">
              <a:buNone/>
            </a:pPr>
            <a:r>
              <a:rPr lang="en-US" sz="2000" dirty="0" smtClean="0"/>
              <a:t>$ </a:t>
            </a:r>
            <a:r>
              <a:rPr lang="en-US" sz="2000" dirty="0" err="1" smtClean="0"/>
              <a:t>docker</a:t>
            </a:r>
            <a:r>
              <a:rPr lang="en-US" sz="2000" dirty="0" smtClean="0"/>
              <a:t> load –i </a:t>
            </a:r>
            <a:r>
              <a:rPr lang="en-US" sz="2000" dirty="0" err="1"/>
              <a:t>rstudio-image.tar</a:t>
            </a:r>
            <a:r>
              <a:rPr lang="en-US" sz="2000" dirty="0"/>
              <a:t> </a:t>
            </a:r>
            <a:endParaRPr lang="en-US" sz="2000" dirty="0" smtClean="0"/>
          </a:p>
          <a:p>
            <a:pPr marL="0" indent="0">
              <a:buNone/>
            </a:pPr>
            <a:endParaRPr lang="en-US" sz="2000" dirty="0" smtClean="0"/>
          </a:p>
          <a:p>
            <a:pPr marL="0" indent="0">
              <a:buNone/>
            </a:pPr>
            <a:r>
              <a:rPr lang="en-US" sz="2000" dirty="0" smtClean="0"/>
              <a:t># Find the &lt;IP&gt; address of your Docker virtual machine. For Mac OS/X use</a:t>
            </a:r>
          </a:p>
          <a:p>
            <a:pPr marL="0" indent="0">
              <a:buNone/>
            </a:pPr>
            <a:r>
              <a:rPr lang="en-US" sz="2000" dirty="0" smtClean="0"/>
              <a:t>$ boot2docker </a:t>
            </a:r>
            <a:r>
              <a:rPr lang="en-US" sz="2000" dirty="0" err="1" smtClean="0"/>
              <a:t>ip</a:t>
            </a:r>
            <a:endParaRPr lang="en-US" sz="2000" dirty="0" smtClean="0"/>
          </a:p>
          <a:p>
            <a:pPr marL="0" indent="0">
              <a:buNone/>
            </a:pPr>
            <a:endParaRPr lang="en-US" sz="2000" dirty="0" smtClean="0">
              <a:hlinkClick r:id="rId2"/>
            </a:endParaRPr>
          </a:p>
        </p:txBody>
      </p:sp>
    </p:spTree>
    <p:extLst>
      <p:ext uri="{BB962C8B-B14F-4D97-AF65-F5344CB8AC3E}">
        <p14:creationId xmlns:p14="http://schemas.microsoft.com/office/powerpoint/2010/main" val="168317932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805"/>
            <a:ext cx="8229600" cy="1143000"/>
          </a:xfrm>
        </p:spPr>
        <p:txBody>
          <a:bodyPr/>
          <a:lstStyle/>
          <a:p>
            <a:r>
              <a:rPr lang="en-US" dirty="0" smtClean="0"/>
              <a:t>RStudio Server Docker Run</a:t>
            </a:r>
            <a:endParaRPr lang="en-US" dirty="0"/>
          </a:p>
        </p:txBody>
      </p:sp>
      <p:sp>
        <p:nvSpPr>
          <p:cNvPr id="3" name="Content Placeholder 2"/>
          <p:cNvSpPr>
            <a:spLocks noGrp="1"/>
          </p:cNvSpPr>
          <p:nvPr>
            <p:ph idx="1"/>
          </p:nvPr>
        </p:nvSpPr>
        <p:spPr>
          <a:xfrm>
            <a:off x="457200" y="1060678"/>
            <a:ext cx="8229600" cy="5442857"/>
          </a:xfrm>
        </p:spPr>
        <p:txBody>
          <a:bodyPr>
            <a:normAutofit/>
          </a:bodyPr>
          <a:lstStyle/>
          <a:p>
            <a:pPr marL="0" indent="0">
              <a:buNone/>
            </a:pPr>
            <a:r>
              <a:rPr lang="en-US" sz="1800" dirty="0" smtClean="0"/>
              <a:t># Create and cd to a working directory. Ensure no  spaces in path</a:t>
            </a:r>
          </a:p>
          <a:p>
            <a:pPr marL="0" indent="0">
              <a:buNone/>
            </a:pPr>
            <a:r>
              <a:rPr lang="en-US" sz="1800" dirty="0" smtClean="0"/>
              <a:t>$ $PWD</a:t>
            </a:r>
          </a:p>
          <a:p>
            <a:pPr marL="0" indent="0">
              <a:buNone/>
            </a:pPr>
            <a:endParaRPr lang="en-US" sz="1800" dirty="0"/>
          </a:p>
          <a:p>
            <a:pPr marL="0" indent="0">
              <a:buNone/>
            </a:pPr>
            <a:r>
              <a:rPr lang="en-US" sz="1800" dirty="0" smtClean="0"/>
              <a:t># Pull down the </a:t>
            </a:r>
            <a:r>
              <a:rPr lang="en-US" sz="1800" dirty="0" err="1" smtClean="0"/>
              <a:t>rinanhour</a:t>
            </a:r>
            <a:r>
              <a:rPr lang="en-US" sz="1800" dirty="0" smtClean="0"/>
              <a:t> repo</a:t>
            </a:r>
          </a:p>
          <a:p>
            <a:pPr marL="0" indent="0">
              <a:buNone/>
            </a:pPr>
            <a:r>
              <a:rPr lang="en-US" sz="1800" dirty="0" smtClean="0"/>
              <a:t>$ </a:t>
            </a:r>
            <a:r>
              <a:rPr lang="en-US" sz="1800" dirty="0" err="1" smtClean="0"/>
              <a:t>git</a:t>
            </a:r>
            <a:r>
              <a:rPr lang="en-US" sz="1800" dirty="0" smtClean="0"/>
              <a:t> pull https</a:t>
            </a:r>
            <a:r>
              <a:rPr lang="en-US" sz="1800" dirty="0"/>
              <a:t>://</a:t>
            </a:r>
            <a:r>
              <a:rPr lang="en-US" sz="1800" dirty="0" err="1"/>
              <a:t>github.com</a:t>
            </a:r>
            <a:r>
              <a:rPr lang="en-US" sz="1800" dirty="0"/>
              <a:t>/</a:t>
            </a:r>
            <a:r>
              <a:rPr lang="en-US" sz="1800" dirty="0" err="1"/>
              <a:t>StefanoPicozzi</a:t>
            </a:r>
            <a:r>
              <a:rPr lang="en-US" sz="1800" dirty="0"/>
              <a:t>/</a:t>
            </a:r>
            <a:r>
              <a:rPr lang="en-US" sz="1800" dirty="0" err="1"/>
              <a:t>rinanhour</a:t>
            </a:r>
            <a:endParaRPr lang="en-US" sz="1800" dirty="0" smtClean="0"/>
          </a:p>
          <a:p>
            <a:pPr marL="0" indent="0">
              <a:buNone/>
            </a:pPr>
            <a:endParaRPr lang="en-US" sz="1800" dirty="0" smtClean="0"/>
          </a:p>
          <a:p>
            <a:pPr marL="0" indent="0">
              <a:buNone/>
            </a:pPr>
            <a:r>
              <a:rPr lang="en-US" sz="1800" dirty="0" smtClean="0"/>
              <a:t># Ensure </a:t>
            </a:r>
            <a:r>
              <a:rPr lang="en-US" sz="1800" dirty="0" err="1" smtClean="0"/>
              <a:t>rstudio.sh</a:t>
            </a:r>
            <a:r>
              <a:rPr lang="en-US" sz="1800" dirty="0" smtClean="0"/>
              <a:t> is runnable</a:t>
            </a:r>
          </a:p>
          <a:p>
            <a:pPr marL="0" indent="0">
              <a:buNone/>
            </a:pPr>
            <a:r>
              <a:rPr lang="en-US" sz="1800" dirty="0" smtClean="0"/>
              <a:t>$ </a:t>
            </a:r>
            <a:r>
              <a:rPr lang="en-US" sz="1800" dirty="0" err="1" smtClean="0"/>
              <a:t>chmod</a:t>
            </a:r>
            <a:r>
              <a:rPr lang="en-US" sz="1800" dirty="0" smtClean="0"/>
              <a:t> 755 </a:t>
            </a:r>
            <a:r>
              <a:rPr lang="en-US" sz="1800" dirty="0" err="1" smtClean="0"/>
              <a:t>rstudio.sh</a:t>
            </a:r>
            <a:endParaRPr lang="en-US" sz="1800" dirty="0" smtClean="0"/>
          </a:p>
          <a:p>
            <a:pPr marL="0" indent="0">
              <a:buNone/>
            </a:pPr>
            <a:endParaRPr lang="en-US" sz="1800" dirty="0"/>
          </a:p>
          <a:p>
            <a:pPr marL="0" indent="0">
              <a:buNone/>
            </a:pPr>
            <a:r>
              <a:rPr lang="en-US" sz="1800" dirty="0" smtClean="0"/>
              <a:t># Launch a </a:t>
            </a:r>
            <a:r>
              <a:rPr lang="en-US" sz="1800" dirty="0" err="1" smtClean="0"/>
              <a:t>docker</a:t>
            </a:r>
            <a:r>
              <a:rPr lang="en-US" sz="1800" dirty="0" smtClean="0"/>
              <a:t> container</a:t>
            </a:r>
          </a:p>
          <a:p>
            <a:pPr marL="0" indent="0">
              <a:buNone/>
            </a:pPr>
            <a:r>
              <a:rPr lang="en-US" sz="1800" dirty="0" smtClean="0"/>
              <a:t>$ ./</a:t>
            </a:r>
            <a:r>
              <a:rPr lang="en-US" sz="1800" dirty="0" err="1" smtClean="0"/>
              <a:t>rstudio.sh</a:t>
            </a:r>
            <a:endParaRPr lang="en-US" sz="1800" dirty="0"/>
          </a:p>
          <a:p>
            <a:pPr marL="0" indent="0">
              <a:buNone/>
            </a:pPr>
            <a:r>
              <a:rPr lang="en-US" sz="1800" dirty="0" smtClean="0"/>
              <a:t># Mounts $PWD/Examples as external writable volume to /home/guest</a:t>
            </a:r>
          </a:p>
          <a:p>
            <a:pPr marL="0" indent="0">
              <a:buNone/>
            </a:pPr>
            <a:endParaRPr lang="en-US" sz="1800" dirty="0" smtClean="0"/>
          </a:p>
          <a:p>
            <a:pPr marL="0" indent="0">
              <a:buNone/>
            </a:pPr>
            <a:r>
              <a:rPr lang="en-US" sz="1800" dirty="0" smtClean="0"/>
              <a:t># Find the &lt;IP&gt; address of your Docker machine, e.g. </a:t>
            </a:r>
            <a:r>
              <a:rPr lang="en-US" sz="1800" dirty="0" smtClean="0">
                <a:hlinkClick r:id="rId2"/>
              </a:rPr>
              <a:t>192.168.59.103</a:t>
            </a:r>
            <a:endParaRPr lang="en-US" sz="1800" dirty="0"/>
          </a:p>
          <a:p>
            <a:pPr marL="0" indent="0">
              <a:buNone/>
            </a:pPr>
            <a:r>
              <a:rPr lang="en-US" sz="1800" dirty="0" smtClean="0"/>
              <a:t>$ Browser </a:t>
            </a:r>
            <a:r>
              <a:rPr lang="en-US" sz="1800" dirty="0" smtClean="0">
                <a:hlinkClick r:id="rId2"/>
              </a:rPr>
              <a:t>http://</a:t>
            </a:r>
            <a:r>
              <a:rPr lang="en-US" sz="1800" dirty="0" smtClean="0"/>
              <a:t>&lt;IP&gt;</a:t>
            </a:r>
          </a:p>
          <a:p>
            <a:pPr marL="0" indent="0">
              <a:buNone/>
            </a:pPr>
            <a:r>
              <a:rPr lang="en-US" sz="1800" dirty="0" smtClean="0"/>
              <a:t># Login using guest/guest</a:t>
            </a:r>
          </a:p>
          <a:p>
            <a:pPr marL="0" indent="0">
              <a:buNone/>
            </a:pPr>
            <a:endParaRPr lang="en-US" sz="1800" dirty="0" smtClean="0">
              <a:hlinkClick r:id="rId3"/>
            </a:endParaRPr>
          </a:p>
        </p:txBody>
      </p:sp>
    </p:spTree>
    <p:extLst>
      <p:ext uri="{BB962C8B-B14F-4D97-AF65-F5344CB8AC3E}">
        <p14:creationId xmlns:p14="http://schemas.microsoft.com/office/powerpoint/2010/main" val="360330854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805"/>
            <a:ext cx="8229600" cy="1143000"/>
          </a:xfrm>
        </p:spPr>
        <p:txBody>
          <a:bodyPr/>
          <a:lstStyle/>
          <a:p>
            <a:r>
              <a:rPr lang="en-US" dirty="0" smtClean="0"/>
              <a:t>Hello World</a:t>
            </a:r>
            <a:endParaRPr lang="en-US" dirty="0"/>
          </a:p>
        </p:txBody>
      </p:sp>
      <p:sp>
        <p:nvSpPr>
          <p:cNvPr id="3" name="Content Placeholder 2"/>
          <p:cNvSpPr>
            <a:spLocks noGrp="1"/>
          </p:cNvSpPr>
          <p:nvPr>
            <p:ph idx="1"/>
          </p:nvPr>
        </p:nvSpPr>
        <p:spPr>
          <a:xfrm>
            <a:off x="457200" y="1467128"/>
            <a:ext cx="8229600" cy="5036407"/>
          </a:xfrm>
        </p:spPr>
        <p:txBody>
          <a:bodyPr>
            <a:normAutofit/>
          </a:bodyPr>
          <a:lstStyle/>
          <a:p>
            <a:pPr marL="0" indent="0">
              <a:buNone/>
            </a:pPr>
            <a:r>
              <a:rPr lang="en-US" sz="1800" dirty="0" smtClean="0"/>
              <a:t># Create a new R Script </a:t>
            </a:r>
            <a:r>
              <a:rPr lang="en-US" sz="1800" dirty="0" err="1" smtClean="0"/>
              <a:t>Filepath</a:t>
            </a:r>
            <a:endParaRPr lang="en-US" sz="1800" dirty="0" smtClean="0"/>
          </a:p>
          <a:p>
            <a:pPr marL="0" indent="0">
              <a:buNone/>
            </a:pPr>
            <a:r>
              <a:rPr lang="en-US" sz="1800" dirty="0" smtClean="0"/>
              <a:t>RStudio &gt; File &gt; New File &gt; R Script</a:t>
            </a:r>
          </a:p>
          <a:p>
            <a:pPr marL="0" indent="0">
              <a:buNone/>
            </a:pPr>
            <a:endParaRPr lang="en-US" sz="1800" dirty="0"/>
          </a:p>
          <a:p>
            <a:pPr marL="0" indent="0">
              <a:buNone/>
            </a:pPr>
            <a:r>
              <a:rPr lang="en-US" sz="1800" dirty="0" smtClean="0"/>
              <a:t># Add these lines to the edit window</a:t>
            </a:r>
          </a:p>
          <a:p>
            <a:pPr marL="0" indent="0">
              <a:buNone/>
            </a:pPr>
            <a:r>
              <a:rPr lang="en-US" sz="1800" dirty="0"/>
              <a:t>x &lt;- "Hello World"</a:t>
            </a:r>
          </a:p>
          <a:p>
            <a:pPr marL="0" indent="0">
              <a:buNone/>
            </a:pPr>
            <a:r>
              <a:rPr lang="en-US" sz="1800" dirty="0"/>
              <a:t>print</a:t>
            </a:r>
            <a:r>
              <a:rPr lang="en-US" sz="1800" dirty="0" smtClean="0"/>
              <a:t>(x)</a:t>
            </a:r>
          </a:p>
          <a:p>
            <a:pPr marL="0" indent="0">
              <a:buNone/>
            </a:pPr>
            <a:endParaRPr lang="en-US" sz="1800" dirty="0"/>
          </a:p>
          <a:p>
            <a:pPr marL="0" indent="0">
              <a:buNone/>
            </a:pPr>
            <a:r>
              <a:rPr lang="en-US" sz="1800" dirty="0" smtClean="0"/>
              <a:t># Save the new script</a:t>
            </a:r>
          </a:p>
          <a:p>
            <a:pPr marL="0" indent="0">
              <a:buNone/>
            </a:pPr>
            <a:r>
              <a:rPr lang="en-US" sz="1800" dirty="0" smtClean="0"/>
              <a:t>RStudio &gt; File &gt; Save As &gt;  </a:t>
            </a:r>
            <a:r>
              <a:rPr lang="en-US" sz="1800" dirty="0" err="1" smtClean="0"/>
              <a:t>HelloWorld.R</a:t>
            </a:r>
            <a:endParaRPr lang="en-US" sz="1800" dirty="0" smtClean="0"/>
          </a:p>
          <a:p>
            <a:pPr marL="0" indent="0">
              <a:buNone/>
            </a:pPr>
            <a:endParaRPr lang="en-US" sz="1800" dirty="0"/>
          </a:p>
          <a:p>
            <a:pPr marL="0" indent="0">
              <a:buNone/>
            </a:pPr>
            <a:r>
              <a:rPr lang="en-US" sz="1800" dirty="0" smtClean="0"/>
              <a:t># Run the script by clicking Source in edit window menu</a:t>
            </a:r>
          </a:p>
          <a:p>
            <a:pPr marL="0" indent="0">
              <a:buNone/>
            </a:pPr>
            <a:r>
              <a:rPr lang="en-US" sz="1800" dirty="0" smtClean="0"/>
              <a:t># Console should show</a:t>
            </a:r>
          </a:p>
          <a:p>
            <a:pPr marL="0" indent="0">
              <a:buNone/>
            </a:pPr>
            <a:r>
              <a:rPr lang="en-US" sz="1800" dirty="0" smtClean="0"/>
              <a:t>…</a:t>
            </a:r>
          </a:p>
          <a:p>
            <a:pPr marL="0" indent="0">
              <a:buNone/>
            </a:pPr>
            <a:r>
              <a:rPr lang="en-US" sz="1800" dirty="0"/>
              <a:t>&gt; source('~/</a:t>
            </a:r>
            <a:r>
              <a:rPr lang="en-US" sz="1800" dirty="0" err="1"/>
              <a:t>HelloWorld.R</a:t>
            </a:r>
            <a:r>
              <a:rPr lang="en-US" sz="1800" dirty="0"/>
              <a:t>')</a:t>
            </a:r>
          </a:p>
          <a:p>
            <a:pPr marL="0" indent="0">
              <a:buNone/>
            </a:pPr>
            <a:r>
              <a:rPr lang="en-US" sz="1800" dirty="0"/>
              <a:t>[1] "Hello World"</a:t>
            </a:r>
          </a:p>
        </p:txBody>
      </p:sp>
    </p:spTree>
    <p:extLst>
      <p:ext uri="{BB962C8B-B14F-4D97-AF65-F5344CB8AC3E}">
        <p14:creationId xmlns:p14="http://schemas.microsoft.com/office/powerpoint/2010/main" val="302654785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926</TotalTime>
  <Words>2824</Words>
  <Application>Microsoft Macintosh PowerPoint</Application>
  <PresentationFormat>On-screen Show (4:3)</PresentationFormat>
  <Paragraphs>409</Paragraphs>
  <Slides>37</Slides>
  <Notes>15</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Office Theme</vt:lpstr>
      <vt:lpstr>R in an Hour</vt:lpstr>
      <vt:lpstr>Practice Based Learning</vt:lpstr>
      <vt:lpstr>V3 Demo - Yak Shaving Revisited</vt:lpstr>
      <vt:lpstr>Motivation</vt:lpstr>
      <vt:lpstr>Learning Goals</vt:lpstr>
      <vt:lpstr>Where to from here</vt:lpstr>
      <vt:lpstr>RStudio Server via Docker Setup</vt:lpstr>
      <vt:lpstr>RStudio Server Docker Run</vt:lpstr>
      <vt:lpstr>Hello World</vt:lpstr>
      <vt:lpstr>RStudio Server Docker Restart</vt:lpstr>
      <vt:lpstr>4CastR – Data Visualization</vt:lpstr>
      <vt:lpstr>Withings – cURL</vt:lpstr>
      <vt:lpstr>Drools – R Packages</vt:lpstr>
      <vt:lpstr>weightwatcher – Application</vt:lpstr>
      <vt:lpstr>Appendix: Docker Commands</vt:lpstr>
      <vt:lpstr>OpenShift V3 - Init</vt:lpstr>
      <vt:lpstr>OpenShift V3 – Set Up</vt:lpstr>
      <vt:lpstr>OpenShift V3 – Logs</vt:lpstr>
      <vt:lpstr>Tutorials cont.</vt:lpstr>
      <vt:lpstr>R Basics</vt:lpstr>
      <vt:lpstr>Objects</vt:lpstr>
      <vt:lpstr>Naming Convention </vt:lpstr>
      <vt:lpstr>Assignment</vt:lpstr>
      <vt:lpstr>Functions</vt:lpstr>
      <vt:lpstr>Matrix</vt:lpstr>
      <vt:lpstr>Data Frame</vt:lpstr>
      <vt:lpstr>What is R?</vt:lpstr>
      <vt:lpstr>Lists</vt:lpstr>
      <vt:lpstr>lapply, sapply, apply</vt:lpstr>
      <vt:lpstr>lapply, sapply, apply</vt:lpstr>
      <vt:lpstr>apply</vt:lpstr>
      <vt:lpstr>What is R?</vt:lpstr>
      <vt:lpstr>R  Advantages         Disadvantages</vt:lpstr>
      <vt:lpstr>Final Words of Warning</vt:lpstr>
      <vt:lpstr>R has a Steep  Learning Curve  (steeper for those that knew SAS or other software before) </vt:lpstr>
      <vt:lpstr>R has a Learning Curve (steeper for those that knew SAS or other software before) </vt:lpstr>
      <vt:lpstr>R paradigm is different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Stefano Picozzi</dc:creator>
  <cp:lastModifiedBy>Stefano Picozzi</cp:lastModifiedBy>
  <cp:revision>119</cp:revision>
  <dcterms:created xsi:type="dcterms:W3CDTF">2015-07-17T01:14:15Z</dcterms:created>
  <dcterms:modified xsi:type="dcterms:W3CDTF">2015-07-27T05:39:38Z</dcterms:modified>
</cp:coreProperties>
</file>

<file path=docProps/thumbnail.jpeg>
</file>